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3" r:id="rId3"/>
    <p:sldId id="265" r:id="rId4"/>
    <p:sldId id="266" r:id="rId5"/>
    <p:sldId id="271" r:id="rId6"/>
    <p:sldId id="259" r:id="rId7"/>
    <p:sldId id="258" r:id="rId8"/>
    <p:sldId id="281" r:id="rId9"/>
    <p:sldId id="283" r:id="rId10"/>
    <p:sldId id="257" r:id="rId11"/>
    <p:sldId id="278" r:id="rId12"/>
    <p:sldId id="284" r:id="rId13"/>
    <p:sldId id="274" r:id="rId14"/>
    <p:sldId id="261" r:id="rId15"/>
    <p:sldId id="275" r:id="rId16"/>
    <p:sldId id="285" r:id="rId17"/>
    <p:sldId id="270" r:id="rId18"/>
    <p:sldId id="260" r:id="rId19"/>
    <p:sldId id="268" r:id="rId20"/>
    <p:sldId id="276" r:id="rId21"/>
    <p:sldId id="267" r:id="rId22"/>
    <p:sldId id="262" r:id="rId23"/>
    <p:sldId id="272" r:id="rId24"/>
    <p:sldId id="277" r:id="rId25"/>
    <p:sldId id="273" r:id="rId26"/>
    <p:sldId id="279" r:id="rId27"/>
    <p:sldId id="280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942" y="-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-3810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914FAE-22BD-44C2-B441-36167609D91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0B050BF-D9AA-4D72-8F97-E0FB880688A8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US" b="1" dirty="0" smtClean="0">
              <a:solidFill>
                <a:schemeClr val="tx1"/>
              </a:solidFill>
            </a:rPr>
            <a:t>Getting data</a:t>
          </a:r>
          <a:endParaRPr lang="en-US" b="1" dirty="0">
            <a:solidFill>
              <a:schemeClr val="tx1"/>
            </a:solidFill>
          </a:endParaRPr>
        </a:p>
      </dgm:t>
    </dgm:pt>
    <dgm:pt modelId="{1C3EBD61-B7A7-4D17-952A-BE0FD2B85274}" type="parTrans" cxnId="{FF6F37CF-3C9F-43B7-A1A7-3A04A1D127A4}">
      <dgm:prSet/>
      <dgm:spPr/>
      <dgm:t>
        <a:bodyPr/>
        <a:lstStyle/>
        <a:p>
          <a:pPr algn="ctr"/>
          <a:endParaRPr lang="en-US" b="1">
            <a:solidFill>
              <a:schemeClr val="tx1"/>
            </a:solidFill>
          </a:endParaRPr>
        </a:p>
      </dgm:t>
    </dgm:pt>
    <dgm:pt modelId="{2D831886-BF47-44E5-A996-2D879BB85F7E}" type="sibTrans" cxnId="{FF6F37CF-3C9F-43B7-A1A7-3A04A1D127A4}">
      <dgm:prSet/>
      <dgm:spPr/>
      <dgm:t>
        <a:bodyPr/>
        <a:lstStyle/>
        <a:p>
          <a:pPr algn="ctr"/>
          <a:endParaRPr lang="en-US" b="1">
            <a:solidFill>
              <a:schemeClr val="tx1"/>
            </a:solidFill>
          </a:endParaRPr>
        </a:p>
      </dgm:t>
    </dgm:pt>
    <dgm:pt modelId="{C3A3E3DE-0B0E-48D0-A4B1-E9F648485DA9}">
      <dgm:prSet phldrT="[Text]"/>
      <dgm:spPr/>
      <dgm:t>
        <a:bodyPr/>
        <a:lstStyle/>
        <a:p>
          <a:pPr algn="ctr"/>
          <a:r>
            <a:rPr lang="en-US" b="1" dirty="0" smtClean="0">
              <a:solidFill>
                <a:schemeClr val="tx1"/>
              </a:solidFill>
            </a:rPr>
            <a:t>Pre - processing</a:t>
          </a:r>
          <a:endParaRPr lang="en-US" b="1" dirty="0">
            <a:solidFill>
              <a:schemeClr val="tx1"/>
            </a:solidFill>
          </a:endParaRPr>
        </a:p>
      </dgm:t>
    </dgm:pt>
    <dgm:pt modelId="{E6461EDB-8162-4175-9B82-439E3B49ED6D}" type="parTrans" cxnId="{8F660251-3CC9-4D5D-AE46-5B768DD92A5A}">
      <dgm:prSet/>
      <dgm:spPr/>
      <dgm:t>
        <a:bodyPr/>
        <a:lstStyle/>
        <a:p>
          <a:pPr algn="ctr"/>
          <a:endParaRPr lang="en-US" b="1">
            <a:solidFill>
              <a:schemeClr val="tx1"/>
            </a:solidFill>
          </a:endParaRPr>
        </a:p>
      </dgm:t>
    </dgm:pt>
    <dgm:pt modelId="{AC4088C1-D3BD-4773-92E3-02D54137DDB4}" type="sibTrans" cxnId="{8F660251-3CC9-4D5D-AE46-5B768DD92A5A}">
      <dgm:prSet/>
      <dgm:spPr/>
      <dgm:t>
        <a:bodyPr/>
        <a:lstStyle/>
        <a:p>
          <a:pPr algn="ctr"/>
          <a:endParaRPr lang="en-US" b="1">
            <a:solidFill>
              <a:schemeClr val="tx1"/>
            </a:solidFill>
          </a:endParaRPr>
        </a:p>
      </dgm:t>
    </dgm:pt>
    <dgm:pt modelId="{9BC0ED74-8AA1-4617-BDA2-6C000D4F4586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US" b="1" dirty="0" smtClean="0">
              <a:solidFill>
                <a:schemeClr val="tx1"/>
              </a:solidFill>
            </a:rPr>
            <a:t>Splitting</a:t>
          </a:r>
          <a:endParaRPr lang="en-US" b="1" dirty="0">
            <a:solidFill>
              <a:schemeClr val="tx1"/>
            </a:solidFill>
          </a:endParaRPr>
        </a:p>
      </dgm:t>
    </dgm:pt>
    <dgm:pt modelId="{F23168AB-F6E9-4D5F-ABC8-96A04EF5E44F}" type="parTrans" cxnId="{0878E2CF-6136-45F2-B702-385632028D39}">
      <dgm:prSet/>
      <dgm:spPr/>
      <dgm:t>
        <a:bodyPr/>
        <a:lstStyle/>
        <a:p>
          <a:pPr algn="ctr"/>
          <a:endParaRPr lang="en-US" b="1">
            <a:solidFill>
              <a:schemeClr val="tx1"/>
            </a:solidFill>
          </a:endParaRPr>
        </a:p>
      </dgm:t>
    </dgm:pt>
    <dgm:pt modelId="{27F3A88E-CC8D-4393-A3F9-664C03F45ECF}" type="sibTrans" cxnId="{0878E2CF-6136-45F2-B702-385632028D39}">
      <dgm:prSet/>
      <dgm:spPr/>
      <dgm:t>
        <a:bodyPr/>
        <a:lstStyle/>
        <a:p>
          <a:pPr algn="ctr"/>
          <a:endParaRPr lang="en-US" b="1">
            <a:solidFill>
              <a:schemeClr val="tx1"/>
            </a:solidFill>
          </a:endParaRPr>
        </a:p>
      </dgm:t>
    </dgm:pt>
    <dgm:pt modelId="{9DC0851C-F5DF-4001-92EE-196763609102}">
      <dgm:prSet phldrT="[Text]"/>
      <dgm:spPr>
        <a:solidFill>
          <a:srgbClr val="FF0000"/>
        </a:solidFill>
      </dgm:spPr>
      <dgm:t>
        <a:bodyPr/>
        <a:lstStyle/>
        <a:p>
          <a:pPr algn="ctr"/>
          <a:r>
            <a:rPr lang="en-US" b="1" dirty="0" smtClean="0">
              <a:solidFill>
                <a:schemeClr val="tx1"/>
              </a:solidFill>
            </a:rPr>
            <a:t>Modeling</a:t>
          </a:r>
          <a:endParaRPr lang="en-US" b="1" dirty="0">
            <a:solidFill>
              <a:schemeClr val="tx1"/>
            </a:solidFill>
          </a:endParaRPr>
        </a:p>
      </dgm:t>
    </dgm:pt>
    <dgm:pt modelId="{D8DEA909-B4BF-4A91-B057-83CB2719F9FC}" type="parTrans" cxnId="{B6109987-3E18-464B-9CED-A14663214D6E}">
      <dgm:prSet/>
      <dgm:spPr/>
      <dgm:t>
        <a:bodyPr/>
        <a:lstStyle/>
        <a:p>
          <a:pPr algn="ctr"/>
          <a:endParaRPr lang="en-US" b="1">
            <a:solidFill>
              <a:schemeClr val="tx1"/>
            </a:solidFill>
          </a:endParaRPr>
        </a:p>
      </dgm:t>
    </dgm:pt>
    <dgm:pt modelId="{5C4D1A5F-EFF9-4B98-A214-4016732D8060}" type="sibTrans" cxnId="{B6109987-3E18-464B-9CED-A14663214D6E}">
      <dgm:prSet/>
      <dgm:spPr/>
      <dgm:t>
        <a:bodyPr/>
        <a:lstStyle/>
        <a:p>
          <a:pPr algn="ctr"/>
          <a:endParaRPr lang="en-US" b="1">
            <a:solidFill>
              <a:schemeClr val="tx1"/>
            </a:solidFill>
          </a:endParaRPr>
        </a:p>
      </dgm:t>
    </dgm:pt>
    <dgm:pt modelId="{21B52A03-4241-4D36-B4D6-09F222D4122C}">
      <dgm:prSet phldrT="[Text]"/>
      <dgm:spPr>
        <a:solidFill>
          <a:srgbClr val="7030A0"/>
        </a:solidFill>
      </dgm:spPr>
      <dgm:t>
        <a:bodyPr/>
        <a:lstStyle/>
        <a:p>
          <a:pPr algn="ctr"/>
          <a:r>
            <a:rPr lang="en-US" b="1" dirty="0" smtClean="0">
              <a:solidFill>
                <a:schemeClr val="bg1"/>
              </a:solidFill>
            </a:rPr>
            <a:t>Validating</a:t>
          </a:r>
          <a:endParaRPr lang="en-US" b="1" dirty="0">
            <a:solidFill>
              <a:schemeClr val="bg1"/>
            </a:solidFill>
          </a:endParaRPr>
        </a:p>
      </dgm:t>
    </dgm:pt>
    <dgm:pt modelId="{8D29A4E6-7DF5-4A63-8C94-A3CE80CAA052}" type="parTrans" cxnId="{92CE06F0-E865-444A-9E93-EF4AC3D16C55}">
      <dgm:prSet/>
      <dgm:spPr/>
      <dgm:t>
        <a:bodyPr/>
        <a:lstStyle/>
        <a:p>
          <a:pPr algn="ctr"/>
          <a:endParaRPr lang="en-US" b="1">
            <a:solidFill>
              <a:schemeClr val="tx1"/>
            </a:solidFill>
          </a:endParaRPr>
        </a:p>
      </dgm:t>
    </dgm:pt>
    <dgm:pt modelId="{5D3AF47F-151B-475E-8EFB-E7D07DAA8161}" type="sibTrans" cxnId="{92CE06F0-E865-444A-9E93-EF4AC3D16C55}">
      <dgm:prSet/>
      <dgm:spPr/>
      <dgm:t>
        <a:bodyPr/>
        <a:lstStyle/>
        <a:p>
          <a:pPr algn="ctr"/>
          <a:endParaRPr lang="en-US" b="1">
            <a:solidFill>
              <a:schemeClr val="tx1"/>
            </a:solidFill>
          </a:endParaRPr>
        </a:p>
      </dgm:t>
    </dgm:pt>
    <dgm:pt modelId="{D8645AEF-33AC-4FD5-B4AD-7AB8A6D91D09}">
      <dgm:prSet phldrT="[Text]"/>
      <dgm:spPr>
        <a:solidFill>
          <a:srgbClr val="FFC000"/>
        </a:solidFill>
      </dgm:spPr>
      <dgm:t>
        <a:bodyPr/>
        <a:lstStyle/>
        <a:p>
          <a:pPr algn="ctr"/>
          <a:r>
            <a:rPr lang="en-US" b="1" dirty="0" smtClean="0">
              <a:solidFill>
                <a:schemeClr val="tx1"/>
              </a:solidFill>
            </a:rPr>
            <a:t>Testing</a:t>
          </a:r>
          <a:endParaRPr lang="en-US" b="1" dirty="0">
            <a:solidFill>
              <a:schemeClr val="tx1"/>
            </a:solidFill>
          </a:endParaRPr>
        </a:p>
      </dgm:t>
    </dgm:pt>
    <dgm:pt modelId="{9CE09B0E-E44C-4795-8806-016386B70759}" type="parTrans" cxnId="{BC5C0493-2B4B-4A7E-9A53-D0F5335FB8DD}">
      <dgm:prSet/>
      <dgm:spPr/>
      <dgm:t>
        <a:bodyPr/>
        <a:lstStyle/>
        <a:p>
          <a:pPr algn="ctr"/>
          <a:endParaRPr lang="en-US" b="1">
            <a:solidFill>
              <a:schemeClr val="tx1"/>
            </a:solidFill>
          </a:endParaRPr>
        </a:p>
      </dgm:t>
    </dgm:pt>
    <dgm:pt modelId="{2146C47D-5521-4A35-9A98-486A705FA0AA}" type="sibTrans" cxnId="{BC5C0493-2B4B-4A7E-9A53-D0F5335FB8DD}">
      <dgm:prSet/>
      <dgm:spPr/>
      <dgm:t>
        <a:bodyPr/>
        <a:lstStyle/>
        <a:p>
          <a:pPr algn="ctr"/>
          <a:endParaRPr lang="en-US" b="1">
            <a:solidFill>
              <a:schemeClr val="tx1"/>
            </a:solidFill>
          </a:endParaRPr>
        </a:p>
      </dgm:t>
    </dgm:pt>
    <dgm:pt modelId="{74BA45A1-F51C-4F50-AE61-ABF141B028B4}" type="pres">
      <dgm:prSet presAssocID="{69914FAE-22BD-44C2-B441-36167609D913}" presName="Name0" presStyleCnt="0">
        <dgm:presLayoutVars>
          <dgm:dir/>
          <dgm:resizeHandles val="exact"/>
        </dgm:presLayoutVars>
      </dgm:prSet>
      <dgm:spPr/>
    </dgm:pt>
    <dgm:pt modelId="{94D20811-64E1-4B38-947A-DF71DA2CD88B}" type="pres">
      <dgm:prSet presAssocID="{E0B050BF-D9AA-4D72-8F97-E0FB880688A8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678523-ED34-402D-B2B7-2494794F637E}" type="pres">
      <dgm:prSet presAssocID="{2D831886-BF47-44E5-A996-2D879BB85F7E}" presName="sibTrans" presStyleLbl="sibTrans2D1" presStyleIdx="0" presStyleCnt="5"/>
      <dgm:spPr/>
      <dgm:t>
        <a:bodyPr/>
        <a:lstStyle/>
        <a:p>
          <a:endParaRPr lang="en-US"/>
        </a:p>
      </dgm:t>
    </dgm:pt>
    <dgm:pt modelId="{D294D453-5875-44E4-9905-01CC2DD673FB}" type="pres">
      <dgm:prSet presAssocID="{2D831886-BF47-44E5-A996-2D879BB85F7E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82CBBE21-C0A7-4C33-8CC6-3E8274C41430}" type="pres">
      <dgm:prSet presAssocID="{C3A3E3DE-0B0E-48D0-A4B1-E9F648485DA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3245CE-FD3C-4E00-B1F5-056B4788188A}" type="pres">
      <dgm:prSet presAssocID="{AC4088C1-D3BD-4773-92E3-02D54137DDB4}" presName="sibTrans" presStyleLbl="sibTrans2D1" presStyleIdx="1" presStyleCnt="5"/>
      <dgm:spPr/>
      <dgm:t>
        <a:bodyPr/>
        <a:lstStyle/>
        <a:p>
          <a:endParaRPr lang="en-US"/>
        </a:p>
      </dgm:t>
    </dgm:pt>
    <dgm:pt modelId="{782F4473-AC78-4E73-9452-2880254018EA}" type="pres">
      <dgm:prSet presAssocID="{AC4088C1-D3BD-4773-92E3-02D54137DDB4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474BFE8A-C3F5-494C-A7D2-5479C52266F7}" type="pres">
      <dgm:prSet presAssocID="{9BC0ED74-8AA1-4617-BDA2-6C000D4F4586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84391C-D68F-4A95-969E-50E6D99993E9}" type="pres">
      <dgm:prSet presAssocID="{27F3A88E-CC8D-4393-A3F9-664C03F45EC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4194FDA8-D6FC-40D2-917E-2CE3BD166291}" type="pres">
      <dgm:prSet presAssocID="{27F3A88E-CC8D-4393-A3F9-664C03F45ECF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EFFB6810-D3F0-4A87-8F6C-DBE69428D1BD}" type="pres">
      <dgm:prSet presAssocID="{9DC0851C-F5DF-4001-92EE-19676360910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E5D206-1E30-4755-88DA-F654EB1F644B}" type="pres">
      <dgm:prSet presAssocID="{5C4D1A5F-EFF9-4B98-A214-4016732D8060}" presName="sibTrans" presStyleLbl="sibTrans2D1" presStyleIdx="3" presStyleCnt="5"/>
      <dgm:spPr/>
      <dgm:t>
        <a:bodyPr/>
        <a:lstStyle/>
        <a:p>
          <a:endParaRPr lang="en-US"/>
        </a:p>
      </dgm:t>
    </dgm:pt>
    <dgm:pt modelId="{9D5FA36B-4558-4966-BB07-31DEBCCAE3C1}" type="pres">
      <dgm:prSet presAssocID="{5C4D1A5F-EFF9-4B98-A214-4016732D8060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ABCABC87-6EA3-427D-BB46-34203E600265}" type="pres">
      <dgm:prSet presAssocID="{21B52A03-4241-4D36-B4D6-09F222D4122C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3B9863-1B5F-4001-9081-A50DCCFF8FA9}" type="pres">
      <dgm:prSet presAssocID="{5D3AF47F-151B-475E-8EFB-E7D07DAA816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28F708A3-C329-4401-8288-DCE48C539589}" type="pres">
      <dgm:prSet presAssocID="{5D3AF47F-151B-475E-8EFB-E7D07DAA8161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8A028927-6C8C-475E-A1C9-D80390184149}" type="pres">
      <dgm:prSet presAssocID="{D8645AEF-33AC-4FD5-B4AD-7AB8A6D91D09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858559-DFB1-47C3-8176-16627A60F81B}" type="presOf" srcId="{9DC0851C-F5DF-4001-92EE-196763609102}" destId="{EFFB6810-D3F0-4A87-8F6C-DBE69428D1BD}" srcOrd="0" destOrd="0" presId="urn:microsoft.com/office/officeart/2005/8/layout/process1"/>
    <dgm:cxn modelId="{6B715AC6-6FA9-44D5-A3C1-235FE989D9CF}" type="presOf" srcId="{2D831886-BF47-44E5-A996-2D879BB85F7E}" destId="{D294D453-5875-44E4-9905-01CC2DD673FB}" srcOrd="1" destOrd="0" presId="urn:microsoft.com/office/officeart/2005/8/layout/process1"/>
    <dgm:cxn modelId="{BFC0852A-A385-4F74-83D0-70EC17EDF9D0}" type="presOf" srcId="{AC4088C1-D3BD-4773-92E3-02D54137DDB4}" destId="{782F4473-AC78-4E73-9452-2880254018EA}" srcOrd="1" destOrd="0" presId="urn:microsoft.com/office/officeart/2005/8/layout/process1"/>
    <dgm:cxn modelId="{F9DB0997-86AD-47FE-BE81-BF5B4896FC22}" type="presOf" srcId="{5C4D1A5F-EFF9-4B98-A214-4016732D8060}" destId="{9D5FA36B-4558-4966-BB07-31DEBCCAE3C1}" srcOrd="1" destOrd="0" presId="urn:microsoft.com/office/officeart/2005/8/layout/process1"/>
    <dgm:cxn modelId="{15B0EEF7-2A85-458E-8CFE-BB64C72BF96A}" type="presOf" srcId="{27F3A88E-CC8D-4393-A3F9-664C03F45ECF}" destId="{4194FDA8-D6FC-40D2-917E-2CE3BD166291}" srcOrd="1" destOrd="0" presId="urn:microsoft.com/office/officeart/2005/8/layout/process1"/>
    <dgm:cxn modelId="{FF6F37CF-3C9F-43B7-A1A7-3A04A1D127A4}" srcId="{69914FAE-22BD-44C2-B441-36167609D913}" destId="{E0B050BF-D9AA-4D72-8F97-E0FB880688A8}" srcOrd="0" destOrd="0" parTransId="{1C3EBD61-B7A7-4D17-952A-BE0FD2B85274}" sibTransId="{2D831886-BF47-44E5-A996-2D879BB85F7E}"/>
    <dgm:cxn modelId="{F643F632-0D46-4B58-BDEB-744E8A7CE7A6}" type="presOf" srcId="{C3A3E3DE-0B0E-48D0-A4B1-E9F648485DA9}" destId="{82CBBE21-C0A7-4C33-8CC6-3E8274C41430}" srcOrd="0" destOrd="0" presId="urn:microsoft.com/office/officeart/2005/8/layout/process1"/>
    <dgm:cxn modelId="{CEF04EFD-D226-4E14-B26F-FB08367036DA}" type="presOf" srcId="{D8645AEF-33AC-4FD5-B4AD-7AB8A6D91D09}" destId="{8A028927-6C8C-475E-A1C9-D80390184149}" srcOrd="0" destOrd="0" presId="urn:microsoft.com/office/officeart/2005/8/layout/process1"/>
    <dgm:cxn modelId="{92CE06F0-E865-444A-9E93-EF4AC3D16C55}" srcId="{69914FAE-22BD-44C2-B441-36167609D913}" destId="{21B52A03-4241-4D36-B4D6-09F222D4122C}" srcOrd="4" destOrd="0" parTransId="{8D29A4E6-7DF5-4A63-8C94-A3CE80CAA052}" sibTransId="{5D3AF47F-151B-475E-8EFB-E7D07DAA8161}"/>
    <dgm:cxn modelId="{A09169C1-4071-4749-B0A7-522FEAC1F0D4}" type="presOf" srcId="{E0B050BF-D9AA-4D72-8F97-E0FB880688A8}" destId="{94D20811-64E1-4B38-947A-DF71DA2CD88B}" srcOrd="0" destOrd="0" presId="urn:microsoft.com/office/officeart/2005/8/layout/process1"/>
    <dgm:cxn modelId="{FC96D45C-678C-4EC6-ABDA-60AFAFA819AD}" type="presOf" srcId="{AC4088C1-D3BD-4773-92E3-02D54137DDB4}" destId="{FF3245CE-FD3C-4E00-B1F5-056B4788188A}" srcOrd="0" destOrd="0" presId="urn:microsoft.com/office/officeart/2005/8/layout/process1"/>
    <dgm:cxn modelId="{50CDD862-F8B5-409B-813C-00BE4A5D86F5}" type="presOf" srcId="{5D3AF47F-151B-475E-8EFB-E7D07DAA8161}" destId="{643B9863-1B5F-4001-9081-A50DCCFF8FA9}" srcOrd="0" destOrd="0" presId="urn:microsoft.com/office/officeart/2005/8/layout/process1"/>
    <dgm:cxn modelId="{D9805A04-7973-440A-A34B-DAC54A5958F7}" type="presOf" srcId="{5D3AF47F-151B-475E-8EFB-E7D07DAA8161}" destId="{28F708A3-C329-4401-8288-DCE48C539589}" srcOrd="1" destOrd="0" presId="urn:microsoft.com/office/officeart/2005/8/layout/process1"/>
    <dgm:cxn modelId="{D12B5E25-EDDA-4880-BBDF-2A93D54CBE4A}" type="presOf" srcId="{9BC0ED74-8AA1-4617-BDA2-6C000D4F4586}" destId="{474BFE8A-C3F5-494C-A7D2-5479C52266F7}" srcOrd="0" destOrd="0" presId="urn:microsoft.com/office/officeart/2005/8/layout/process1"/>
    <dgm:cxn modelId="{5C7C0A49-B60D-4D09-A408-49C75B8C0274}" type="presOf" srcId="{21B52A03-4241-4D36-B4D6-09F222D4122C}" destId="{ABCABC87-6EA3-427D-BB46-34203E600265}" srcOrd="0" destOrd="0" presId="urn:microsoft.com/office/officeart/2005/8/layout/process1"/>
    <dgm:cxn modelId="{B6109987-3E18-464B-9CED-A14663214D6E}" srcId="{69914FAE-22BD-44C2-B441-36167609D913}" destId="{9DC0851C-F5DF-4001-92EE-196763609102}" srcOrd="3" destOrd="0" parTransId="{D8DEA909-B4BF-4A91-B057-83CB2719F9FC}" sibTransId="{5C4D1A5F-EFF9-4B98-A214-4016732D8060}"/>
    <dgm:cxn modelId="{8F660251-3CC9-4D5D-AE46-5B768DD92A5A}" srcId="{69914FAE-22BD-44C2-B441-36167609D913}" destId="{C3A3E3DE-0B0E-48D0-A4B1-E9F648485DA9}" srcOrd="1" destOrd="0" parTransId="{E6461EDB-8162-4175-9B82-439E3B49ED6D}" sibTransId="{AC4088C1-D3BD-4773-92E3-02D54137DDB4}"/>
    <dgm:cxn modelId="{662E1693-8565-45F2-BEC7-D880B0000EB4}" type="presOf" srcId="{5C4D1A5F-EFF9-4B98-A214-4016732D8060}" destId="{53E5D206-1E30-4755-88DA-F654EB1F644B}" srcOrd="0" destOrd="0" presId="urn:microsoft.com/office/officeart/2005/8/layout/process1"/>
    <dgm:cxn modelId="{FA10D0E8-A505-4581-BC2C-A269A8382EA8}" type="presOf" srcId="{69914FAE-22BD-44C2-B441-36167609D913}" destId="{74BA45A1-F51C-4F50-AE61-ABF141B028B4}" srcOrd="0" destOrd="0" presId="urn:microsoft.com/office/officeart/2005/8/layout/process1"/>
    <dgm:cxn modelId="{6370B993-6000-46BB-A42A-3188E8C812E5}" type="presOf" srcId="{2D831886-BF47-44E5-A996-2D879BB85F7E}" destId="{D0678523-ED34-402D-B2B7-2494794F637E}" srcOrd="0" destOrd="0" presId="urn:microsoft.com/office/officeart/2005/8/layout/process1"/>
    <dgm:cxn modelId="{BA3414C2-9ECE-4C0B-A891-E70881502780}" type="presOf" srcId="{27F3A88E-CC8D-4393-A3F9-664C03F45ECF}" destId="{0C84391C-D68F-4A95-969E-50E6D99993E9}" srcOrd="0" destOrd="0" presId="urn:microsoft.com/office/officeart/2005/8/layout/process1"/>
    <dgm:cxn modelId="{BC5C0493-2B4B-4A7E-9A53-D0F5335FB8DD}" srcId="{69914FAE-22BD-44C2-B441-36167609D913}" destId="{D8645AEF-33AC-4FD5-B4AD-7AB8A6D91D09}" srcOrd="5" destOrd="0" parTransId="{9CE09B0E-E44C-4795-8806-016386B70759}" sibTransId="{2146C47D-5521-4A35-9A98-486A705FA0AA}"/>
    <dgm:cxn modelId="{0878E2CF-6136-45F2-B702-385632028D39}" srcId="{69914FAE-22BD-44C2-B441-36167609D913}" destId="{9BC0ED74-8AA1-4617-BDA2-6C000D4F4586}" srcOrd="2" destOrd="0" parTransId="{F23168AB-F6E9-4D5F-ABC8-96A04EF5E44F}" sibTransId="{27F3A88E-CC8D-4393-A3F9-664C03F45ECF}"/>
    <dgm:cxn modelId="{9B080F31-404A-4F44-AD14-04BDADF6E46F}" type="presParOf" srcId="{74BA45A1-F51C-4F50-AE61-ABF141B028B4}" destId="{94D20811-64E1-4B38-947A-DF71DA2CD88B}" srcOrd="0" destOrd="0" presId="urn:microsoft.com/office/officeart/2005/8/layout/process1"/>
    <dgm:cxn modelId="{D15A9274-DAF0-4688-B860-505B6A084BD6}" type="presParOf" srcId="{74BA45A1-F51C-4F50-AE61-ABF141B028B4}" destId="{D0678523-ED34-402D-B2B7-2494794F637E}" srcOrd="1" destOrd="0" presId="urn:microsoft.com/office/officeart/2005/8/layout/process1"/>
    <dgm:cxn modelId="{932A5B31-5C74-44DA-833F-63AF76373997}" type="presParOf" srcId="{D0678523-ED34-402D-B2B7-2494794F637E}" destId="{D294D453-5875-44E4-9905-01CC2DD673FB}" srcOrd="0" destOrd="0" presId="urn:microsoft.com/office/officeart/2005/8/layout/process1"/>
    <dgm:cxn modelId="{CE5F811A-33F5-4BD4-B8F0-966868049FA0}" type="presParOf" srcId="{74BA45A1-F51C-4F50-AE61-ABF141B028B4}" destId="{82CBBE21-C0A7-4C33-8CC6-3E8274C41430}" srcOrd="2" destOrd="0" presId="urn:microsoft.com/office/officeart/2005/8/layout/process1"/>
    <dgm:cxn modelId="{9B0D41FB-CEA0-49C9-B571-3B0498952771}" type="presParOf" srcId="{74BA45A1-F51C-4F50-AE61-ABF141B028B4}" destId="{FF3245CE-FD3C-4E00-B1F5-056B4788188A}" srcOrd="3" destOrd="0" presId="urn:microsoft.com/office/officeart/2005/8/layout/process1"/>
    <dgm:cxn modelId="{51D9BE6F-1C5B-4A46-9C5F-192CEBB3FE9B}" type="presParOf" srcId="{FF3245CE-FD3C-4E00-B1F5-056B4788188A}" destId="{782F4473-AC78-4E73-9452-2880254018EA}" srcOrd="0" destOrd="0" presId="urn:microsoft.com/office/officeart/2005/8/layout/process1"/>
    <dgm:cxn modelId="{D572E44F-F63B-4BBE-81FA-964EB78F16D9}" type="presParOf" srcId="{74BA45A1-F51C-4F50-AE61-ABF141B028B4}" destId="{474BFE8A-C3F5-494C-A7D2-5479C52266F7}" srcOrd="4" destOrd="0" presId="urn:microsoft.com/office/officeart/2005/8/layout/process1"/>
    <dgm:cxn modelId="{F87B485A-D700-4B07-8D64-3F42F0AFE2B1}" type="presParOf" srcId="{74BA45A1-F51C-4F50-AE61-ABF141B028B4}" destId="{0C84391C-D68F-4A95-969E-50E6D99993E9}" srcOrd="5" destOrd="0" presId="urn:microsoft.com/office/officeart/2005/8/layout/process1"/>
    <dgm:cxn modelId="{45C2E89C-67C4-4E58-8279-41BFA7632EC5}" type="presParOf" srcId="{0C84391C-D68F-4A95-969E-50E6D99993E9}" destId="{4194FDA8-D6FC-40D2-917E-2CE3BD166291}" srcOrd="0" destOrd="0" presId="urn:microsoft.com/office/officeart/2005/8/layout/process1"/>
    <dgm:cxn modelId="{BADE8C73-CB66-4AE4-88CA-1457DD7730A1}" type="presParOf" srcId="{74BA45A1-F51C-4F50-AE61-ABF141B028B4}" destId="{EFFB6810-D3F0-4A87-8F6C-DBE69428D1BD}" srcOrd="6" destOrd="0" presId="urn:microsoft.com/office/officeart/2005/8/layout/process1"/>
    <dgm:cxn modelId="{1A94C222-9E78-466D-BEE1-6E662A25F158}" type="presParOf" srcId="{74BA45A1-F51C-4F50-AE61-ABF141B028B4}" destId="{53E5D206-1E30-4755-88DA-F654EB1F644B}" srcOrd="7" destOrd="0" presId="urn:microsoft.com/office/officeart/2005/8/layout/process1"/>
    <dgm:cxn modelId="{5E00964E-137E-484C-B271-0E7DA8F2868C}" type="presParOf" srcId="{53E5D206-1E30-4755-88DA-F654EB1F644B}" destId="{9D5FA36B-4558-4966-BB07-31DEBCCAE3C1}" srcOrd="0" destOrd="0" presId="urn:microsoft.com/office/officeart/2005/8/layout/process1"/>
    <dgm:cxn modelId="{82384E65-4E63-45BF-89C0-BD18AD57C50C}" type="presParOf" srcId="{74BA45A1-F51C-4F50-AE61-ABF141B028B4}" destId="{ABCABC87-6EA3-427D-BB46-34203E600265}" srcOrd="8" destOrd="0" presId="urn:microsoft.com/office/officeart/2005/8/layout/process1"/>
    <dgm:cxn modelId="{A55C2F8B-C127-4514-BB47-360AF7AA8351}" type="presParOf" srcId="{74BA45A1-F51C-4F50-AE61-ABF141B028B4}" destId="{643B9863-1B5F-4001-9081-A50DCCFF8FA9}" srcOrd="9" destOrd="0" presId="urn:microsoft.com/office/officeart/2005/8/layout/process1"/>
    <dgm:cxn modelId="{619F9AE0-7B68-4C12-8F00-90E96FC0A652}" type="presParOf" srcId="{643B9863-1B5F-4001-9081-A50DCCFF8FA9}" destId="{28F708A3-C329-4401-8288-DCE48C539589}" srcOrd="0" destOrd="0" presId="urn:microsoft.com/office/officeart/2005/8/layout/process1"/>
    <dgm:cxn modelId="{9645F083-9BD0-4CA3-962E-E2AB7BD1603B}" type="presParOf" srcId="{74BA45A1-F51C-4F50-AE61-ABF141B028B4}" destId="{8A028927-6C8C-475E-A1C9-D80390184149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914FAE-22BD-44C2-B441-36167609D91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0B050BF-D9AA-4D72-8F97-E0FB880688A8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 anchor="ctr"/>
        <a:lstStyle/>
        <a:p>
          <a:pPr algn="ctr"/>
          <a:r>
            <a:rPr lang="en-US" sz="1200" b="1" dirty="0" smtClean="0">
              <a:solidFill>
                <a:schemeClr val="tx1"/>
              </a:solidFill>
            </a:rPr>
            <a:t>Desired data is not always the data we have</a:t>
          </a:r>
        </a:p>
        <a:p>
          <a:pPr algn="ctr"/>
          <a:endParaRPr lang="en-US" sz="1200" b="1" dirty="0" smtClean="0">
            <a:solidFill>
              <a:schemeClr val="tx1"/>
            </a:solidFill>
          </a:endParaRPr>
        </a:p>
        <a:p>
          <a:pPr algn="ctr"/>
          <a:r>
            <a:rPr lang="en-US" sz="1200" b="1" dirty="0" smtClean="0">
              <a:solidFill>
                <a:schemeClr val="tx1"/>
              </a:solidFill>
            </a:rPr>
            <a:t>Add external data </a:t>
          </a:r>
        </a:p>
        <a:p>
          <a:pPr algn="ctr"/>
          <a:endParaRPr lang="en-US" sz="1200" b="1" dirty="0" smtClean="0">
            <a:solidFill>
              <a:schemeClr val="tx1"/>
            </a:solidFill>
          </a:endParaRPr>
        </a:p>
        <a:p>
          <a:pPr algn="ctr"/>
          <a:endParaRPr lang="en-US" sz="1200" b="1" dirty="0" smtClean="0">
            <a:solidFill>
              <a:schemeClr val="tx1"/>
            </a:solidFill>
          </a:endParaRPr>
        </a:p>
        <a:p>
          <a:pPr algn="ctr"/>
          <a:endParaRPr lang="en-US" sz="1200" b="1" dirty="0" smtClean="0">
            <a:solidFill>
              <a:schemeClr val="tx1"/>
            </a:solidFill>
          </a:endParaRPr>
        </a:p>
        <a:p>
          <a:pPr algn="ctr"/>
          <a:endParaRPr lang="en-US" sz="1200" b="1" dirty="0" smtClean="0">
            <a:solidFill>
              <a:schemeClr val="tx1"/>
            </a:solidFill>
          </a:endParaRPr>
        </a:p>
        <a:p>
          <a:pPr algn="ctr"/>
          <a:endParaRPr lang="en-US" sz="1200" b="1" dirty="0">
            <a:solidFill>
              <a:schemeClr val="tx1"/>
            </a:solidFill>
          </a:endParaRPr>
        </a:p>
      </dgm:t>
    </dgm:pt>
    <dgm:pt modelId="{1C3EBD61-B7A7-4D17-952A-BE0FD2B85274}" type="parTrans" cxnId="{FF6F37CF-3C9F-43B7-A1A7-3A04A1D127A4}">
      <dgm:prSet/>
      <dgm:spPr/>
      <dgm:t>
        <a:bodyPr/>
        <a:lstStyle/>
        <a:p>
          <a:pPr algn="ctr"/>
          <a:endParaRPr lang="en-US" sz="2800" b="1">
            <a:solidFill>
              <a:schemeClr val="tx1"/>
            </a:solidFill>
          </a:endParaRPr>
        </a:p>
      </dgm:t>
    </dgm:pt>
    <dgm:pt modelId="{2D831886-BF47-44E5-A996-2D879BB85F7E}" type="sibTrans" cxnId="{FF6F37CF-3C9F-43B7-A1A7-3A04A1D127A4}">
      <dgm:prSet custT="1"/>
      <dgm:spPr/>
      <dgm:t>
        <a:bodyPr/>
        <a:lstStyle/>
        <a:p>
          <a:pPr algn="ctr"/>
          <a:endParaRPr lang="en-US" sz="1050" b="1">
            <a:solidFill>
              <a:schemeClr val="tx1"/>
            </a:solidFill>
          </a:endParaRPr>
        </a:p>
      </dgm:t>
    </dgm:pt>
    <dgm:pt modelId="{C3A3E3DE-0B0E-48D0-A4B1-E9F648485DA9}">
      <dgm:prSet phldrT="[Text]" custT="1"/>
      <dgm:spPr/>
      <dgm:t>
        <a:bodyPr anchor="ctr"/>
        <a:lstStyle/>
        <a:p>
          <a:pPr algn="ctr"/>
          <a:r>
            <a:rPr lang="en-US" sz="1200" b="1" dirty="0" smtClean="0">
              <a:solidFill>
                <a:schemeClr val="tx1"/>
              </a:solidFill>
            </a:rPr>
            <a:t>Data exploration </a:t>
          </a:r>
        </a:p>
        <a:p>
          <a:pPr algn="ctr"/>
          <a:endParaRPr lang="en-US" sz="1200" b="1" dirty="0" smtClean="0">
            <a:solidFill>
              <a:schemeClr val="tx1"/>
            </a:solidFill>
          </a:endParaRPr>
        </a:p>
        <a:p>
          <a:pPr algn="ctr"/>
          <a:r>
            <a:rPr lang="en-US" sz="1200" b="1" dirty="0" smtClean="0">
              <a:solidFill>
                <a:schemeClr val="tx1"/>
              </a:solidFill>
            </a:rPr>
            <a:t>Data structure</a:t>
          </a:r>
        </a:p>
        <a:p>
          <a:pPr algn="ctr"/>
          <a:endParaRPr lang="en-US" sz="1200" b="1" dirty="0" smtClean="0">
            <a:solidFill>
              <a:schemeClr val="tx1"/>
            </a:solidFill>
          </a:endParaRPr>
        </a:p>
        <a:p>
          <a:pPr algn="ctr"/>
          <a:r>
            <a:rPr lang="en-US" sz="1200" b="1" dirty="0" smtClean="0">
              <a:solidFill>
                <a:schemeClr val="tx1"/>
              </a:solidFill>
            </a:rPr>
            <a:t>Remove NA</a:t>
          </a:r>
        </a:p>
        <a:p>
          <a:pPr algn="ctr"/>
          <a:endParaRPr lang="en-US" sz="1200" b="1" dirty="0" smtClean="0">
            <a:solidFill>
              <a:schemeClr val="tx1"/>
            </a:solidFill>
          </a:endParaRPr>
        </a:p>
        <a:p>
          <a:pPr algn="ctr"/>
          <a:r>
            <a:rPr lang="en-US" sz="1200" b="1" dirty="0" smtClean="0">
              <a:solidFill>
                <a:schemeClr val="tx1"/>
              </a:solidFill>
            </a:rPr>
            <a:t>Remove outliers</a:t>
          </a:r>
        </a:p>
        <a:p>
          <a:pPr algn="ctr"/>
          <a:endParaRPr lang="en-US" sz="1200" b="1" dirty="0" smtClean="0">
            <a:solidFill>
              <a:schemeClr val="tx1"/>
            </a:solidFill>
          </a:endParaRPr>
        </a:p>
        <a:p>
          <a:pPr algn="ctr"/>
          <a:r>
            <a:rPr lang="en-US" sz="1200" b="1" dirty="0" smtClean="0">
              <a:solidFill>
                <a:schemeClr val="tx1"/>
              </a:solidFill>
            </a:rPr>
            <a:t>Use relevant transform.</a:t>
          </a:r>
          <a:endParaRPr lang="en-US" sz="1200" b="1" dirty="0">
            <a:solidFill>
              <a:schemeClr val="tx1"/>
            </a:solidFill>
          </a:endParaRPr>
        </a:p>
      </dgm:t>
    </dgm:pt>
    <dgm:pt modelId="{E6461EDB-8162-4175-9B82-439E3B49ED6D}" type="parTrans" cxnId="{8F660251-3CC9-4D5D-AE46-5B768DD92A5A}">
      <dgm:prSet/>
      <dgm:spPr/>
      <dgm:t>
        <a:bodyPr/>
        <a:lstStyle/>
        <a:p>
          <a:pPr algn="ctr"/>
          <a:endParaRPr lang="en-US" sz="2800" b="1">
            <a:solidFill>
              <a:schemeClr val="tx1"/>
            </a:solidFill>
          </a:endParaRPr>
        </a:p>
      </dgm:t>
    </dgm:pt>
    <dgm:pt modelId="{AC4088C1-D3BD-4773-92E3-02D54137DDB4}" type="sibTrans" cxnId="{8F660251-3CC9-4D5D-AE46-5B768DD92A5A}">
      <dgm:prSet custT="1"/>
      <dgm:spPr/>
      <dgm:t>
        <a:bodyPr/>
        <a:lstStyle/>
        <a:p>
          <a:pPr algn="ctr"/>
          <a:endParaRPr lang="en-US" sz="1050" b="1">
            <a:solidFill>
              <a:schemeClr val="tx1"/>
            </a:solidFill>
          </a:endParaRPr>
        </a:p>
      </dgm:t>
    </dgm:pt>
    <dgm:pt modelId="{9BC0ED74-8AA1-4617-BDA2-6C000D4F4586}">
      <dgm:prSet phldrT="[Text]"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 anchor="ctr"/>
        <a:lstStyle/>
        <a:p>
          <a:pPr algn="ctr"/>
          <a:r>
            <a:rPr lang="en-US" sz="1200" b="1" dirty="0" smtClean="0">
              <a:solidFill>
                <a:schemeClr val="tx1"/>
              </a:solidFill>
            </a:rPr>
            <a:t>Train</a:t>
          </a:r>
        </a:p>
        <a:p>
          <a:pPr algn="ctr"/>
          <a:endParaRPr lang="en-US" sz="1200" b="1" dirty="0" smtClean="0">
            <a:solidFill>
              <a:schemeClr val="tx1"/>
            </a:solidFill>
          </a:endParaRPr>
        </a:p>
        <a:p>
          <a:pPr algn="ctr"/>
          <a:r>
            <a:rPr lang="en-US" sz="1200" b="1" dirty="0" smtClean="0">
              <a:solidFill>
                <a:schemeClr val="tx1"/>
              </a:solidFill>
            </a:rPr>
            <a:t>Validation</a:t>
          </a:r>
        </a:p>
        <a:p>
          <a:pPr algn="ctr"/>
          <a:endParaRPr lang="en-US" sz="1200" b="1" dirty="0" smtClean="0">
            <a:solidFill>
              <a:schemeClr val="tx1"/>
            </a:solidFill>
          </a:endParaRPr>
        </a:p>
        <a:p>
          <a:pPr algn="ctr"/>
          <a:r>
            <a:rPr lang="en-US" sz="1200" b="1" dirty="0" smtClean="0">
              <a:solidFill>
                <a:schemeClr val="tx1"/>
              </a:solidFill>
            </a:rPr>
            <a:t>Test</a:t>
          </a:r>
        </a:p>
        <a:p>
          <a:pPr algn="ctr"/>
          <a:endParaRPr lang="en-US" sz="1200" b="1" dirty="0" smtClean="0">
            <a:solidFill>
              <a:schemeClr val="tx1"/>
            </a:solidFill>
          </a:endParaRPr>
        </a:p>
        <a:p>
          <a:pPr algn="ctr"/>
          <a:r>
            <a:rPr lang="en-US" sz="1200" b="1" dirty="0" smtClean="0">
              <a:solidFill>
                <a:schemeClr val="tx1"/>
              </a:solidFill>
            </a:rPr>
            <a:t>How will we know it’s a good model</a:t>
          </a:r>
          <a:endParaRPr lang="en-US" sz="1200" b="1" dirty="0">
            <a:solidFill>
              <a:schemeClr val="tx1"/>
            </a:solidFill>
          </a:endParaRPr>
        </a:p>
      </dgm:t>
    </dgm:pt>
    <dgm:pt modelId="{F23168AB-F6E9-4D5F-ABC8-96A04EF5E44F}" type="parTrans" cxnId="{0878E2CF-6136-45F2-B702-385632028D39}">
      <dgm:prSet/>
      <dgm:spPr/>
      <dgm:t>
        <a:bodyPr/>
        <a:lstStyle/>
        <a:p>
          <a:pPr algn="ctr"/>
          <a:endParaRPr lang="en-US" sz="2800" b="1">
            <a:solidFill>
              <a:schemeClr val="tx1"/>
            </a:solidFill>
          </a:endParaRPr>
        </a:p>
      </dgm:t>
    </dgm:pt>
    <dgm:pt modelId="{27F3A88E-CC8D-4393-A3F9-664C03F45ECF}" type="sibTrans" cxnId="{0878E2CF-6136-45F2-B702-385632028D39}">
      <dgm:prSet custT="1"/>
      <dgm:spPr/>
      <dgm:t>
        <a:bodyPr/>
        <a:lstStyle/>
        <a:p>
          <a:pPr algn="ctr"/>
          <a:endParaRPr lang="en-US" sz="1050" b="1">
            <a:solidFill>
              <a:schemeClr val="tx1"/>
            </a:solidFill>
          </a:endParaRPr>
        </a:p>
      </dgm:t>
    </dgm:pt>
    <dgm:pt modelId="{9DC0851C-F5DF-4001-92EE-196763609102}">
      <dgm:prSet phldrT="[Text]" custT="1"/>
      <dgm:spPr>
        <a:solidFill>
          <a:srgbClr val="FF0000"/>
        </a:solidFill>
      </dgm:spPr>
      <dgm:t>
        <a:bodyPr anchor="ctr"/>
        <a:lstStyle/>
        <a:p>
          <a:pPr algn="ctr"/>
          <a:r>
            <a:rPr lang="en-US" sz="1200" b="1" dirty="0" smtClean="0">
              <a:solidFill>
                <a:schemeClr val="tx1"/>
              </a:solidFill>
            </a:rPr>
            <a:t>Train </a:t>
          </a:r>
        </a:p>
        <a:p>
          <a:pPr algn="ctr"/>
          <a:r>
            <a:rPr lang="en-US" sz="1200" b="1" dirty="0" smtClean="0">
              <a:solidFill>
                <a:schemeClr val="tx1"/>
              </a:solidFill>
            </a:rPr>
            <a:t>relevant </a:t>
          </a:r>
        </a:p>
        <a:p>
          <a:pPr algn="ctr"/>
          <a:r>
            <a:rPr lang="en-US" sz="1200" b="1" dirty="0" smtClean="0">
              <a:solidFill>
                <a:schemeClr val="tx1"/>
              </a:solidFill>
            </a:rPr>
            <a:t>model </a:t>
          </a:r>
          <a:r>
            <a:rPr lang="en-US" sz="1200" b="1" dirty="0" smtClean="0">
              <a:solidFill>
                <a:schemeClr val="tx1"/>
              </a:solidFill>
            </a:rPr>
            <a:t>(s)</a:t>
          </a:r>
        </a:p>
        <a:p>
          <a:pPr algn="ctr"/>
          <a:endParaRPr lang="en-US" sz="1200" b="1" dirty="0" smtClean="0">
            <a:solidFill>
              <a:schemeClr val="tx1"/>
            </a:solidFill>
          </a:endParaRPr>
        </a:p>
        <a:p>
          <a:pPr algn="ctr"/>
          <a:endParaRPr lang="en-US" sz="1200" b="1" dirty="0">
            <a:solidFill>
              <a:schemeClr val="tx1"/>
            </a:solidFill>
          </a:endParaRPr>
        </a:p>
      </dgm:t>
    </dgm:pt>
    <dgm:pt modelId="{D8DEA909-B4BF-4A91-B057-83CB2719F9FC}" type="parTrans" cxnId="{B6109987-3E18-464B-9CED-A14663214D6E}">
      <dgm:prSet/>
      <dgm:spPr/>
      <dgm:t>
        <a:bodyPr/>
        <a:lstStyle/>
        <a:p>
          <a:pPr algn="ctr"/>
          <a:endParaRPr lang="en-US" sz="2800" b="1">
            <a:solidFill>
              <a:schemeClr val="tx1"/>
            </a:solidFill>
          </a:endParaRPr>
        </a:p>
      </dgm:t>
    </dgm:pt>
    <dgm:pt modelId="{5C4D1A5F-EFF9-4B98-A214-4016732D8060}" type="sibTrans" cxnId="{B6109987-3E18-464B-9CED-A14663214D6E}">
      <dgm:prSet custT="1"/>
      <dgm:spPr/>
      <dgm:t>
        <a:bodyPr/>
        <a:lstStyle/>
        <a:p>
          <a:pPr algn="ctr"/>
          <a:endParaRPr lang="en-US" sz="1050" b="1">
            <a:solidFill>
              <a:schemeClr val="tx1"/>
            </a:solidFill>
          </a:endParaRPr>
        </a:p>
      </dgm:t>
    </dgm:pt>
    <dgm:pt modelId="{21B52A03-4241-4D36-B4D6-09F222D4122C}">
      <dgm:prSet phldrT="[Text]" custT="1"/>
      <dgm:spPr>
        <a:solidFill>
          <a:srgbClr val="7030A0"/>
        </a:solidFill>
      </dgm:spPr>
      <dgm:t>
        <a:bodyPr anchor="ctr"/>
        <a:lstStyle/>
        <a:p>
          <a:pPr algn="ctr"/>
          <a:r>
            <a:rPr lang="en-US" sz="1200" b="1" dirty="0" smtClean="0">
              <a:solidFill>
                <a:schemeClr val="bg1"/>
              </a:solidFill>
            </a:rPr>
            <a:t>Checking trained model predictions on new data</a:t>
          </a:r>
        </a:p>
        <a:p>
          <a:pPr algn="ctr"/>
          <a:endParaRPr lang="en-US" sz="1200" b="1" dirty="0" smtClean="0">
            <a:solidFill>
              <a:schemeClr val="bg1"/>
            </a:solidFill>
          </a:endParaRPr>
        </a:p>
        <a:p>
          <a:pPr algn="ctr"/>
          <a:r>
            <a:rPr lang="en-US" sz="1200" b="1" dirty="0" smtClean="0">
              <a:solidFill>
                <a:schemeClr val="bg1"/>
              </a:solidFill>
            </a:rPr>
            <a:t>Tuning parameters by validation results</a:t>
          </a:r>
        </a:p>
        <a:p>
          <a:pPr algn="ctr"/>
          <a:endParaRPr lang="en-US" sz="1200" b="1" dirty="0" smtClean="0">
            <a:solidFill>
              <a:schemeClr val="bg1"/>
            </a:solidFill>
          </a:endParaRPr>
        </a:p>
        <a:p>
          <a:pPr algn="ctr"/>
          <a:r>
            <a:rPr lang="en-US" sz="1200" b="1" dirty="0" smtClean="0">
              <a:solidFill>
                <a:schemeClr val="bg1"/>
              </a:solidFill>
            </a:rPr>
            <a:t>Ensambling</a:t>
          </a:r>
        </a:p>
        <a:p>
          <a:pPr algn="ctr"/>
          <a:endParaRPr lang="en-US" sz="1200" b="1" dirty="0" smtClean="0">
            <a:solidFill>
              <a:schemeClr val="bg1"/>
            </a:solidFill>
          </a:endParaRPr>
        </a:p>
        <a:p>
          <a:pPr algn="ctr"/>
          <a:endParaRPr lang="en-US" sz="1200" b="1" dirty="0">
            <a:solidFill>
              <a:schemeClr val="bg1"/>
            </a:solidFill>
          </a:endParaRPr>
        </a:p>
      </dgm:t>
    </dgm:pt>
    <dgm:pt modelId="{8D29A4E6-7DF5-4A63-8C94-A3CE80CAA052}" type="parTrans" cxnId="{92CE06F0-E865-444A-9E93-EF4AC3D16C55}">
      <dgm:prSet/>
      <dgm:spPr/>
      <dgm:t>
        <a:bodyPr/>
        <a:lstStyle/>
        <a:p>
          <a:pPr algn="ctr"/>
          <a:endParaRPr lang="en-US" sz="2800" b="1">
            <a:solidFill>
              <a:schemeClr val="tx1"/>
            </a:solidFill>
          </a:endParaRPr>
        </a:p>
      </dgm:t>
    </dgm:pt>
    <dgm:pt modelId="{5D3AF47F-151B-475E-8EFB-E7D07DAA8161}" type="sibTrans" cxnId="{92CE06F0-E865-444A-9E93-EF4AC3D16C55}">
      <dgm:prSet custT="1"/>
      <dgm:spPr/>
      <dgm:t>
        <a:bodyPr/>
        <a:lstStyle/>
        <a:p>
          <a:pPr algn="ctr"/>
          <a:endParaRPr lang="en-US" sz="1050" b="1">
            <a:solidFill>
              <a:schemeClr val="tx1"/>
            </a:solidFill>
          </a:endParaRPr>
        </a:p>
      </dgm:t>
    </dgm:pt>
    <dgm:pt modelId="{D8645AEF-33AC-4FD5-B4AD-7AB8A6D91D09}">
      <dgm:prSet phldrT="[Text]" custT="1"/>
      <dgm:spPr>
        <a:solidFill>
          <a:srgbClr val="FFC000"/>
        </a:solidFill>
      </dgm:spPr>
      <dgm:t>
        <a:bodyPr anchor="ctr"/>
        <a:lstStyle/>
        <a:p>
          <a:pPr algn="ctr"/>
          <a:r>
            <a:rPr lang="en-US" sz="1200" b="1" dirty="0" smtClean="0">
              <a:solidFill>
                <a:schemeClr val="tx1"/>
              </a:solidFill>
            </a:rPr>
            <a:t>Evaluate </a:t>
          </a:r>
        </a:p>
        <a:p>
          <a:pPr algn="ctr"/>
          <a:r>
            <a:rPr lang="en-US" sz="1200" b="1" dirty="0" smtClean="0">
              <a:solidFill>
                <a:schemeClr val="tx1"/>
              </a:solidFill>
            </a:rPr>
            <a:t>final </a:t>
          </a:r>
        </a:p>
        <a:p>
          <a:pPr algn="ctr"/>
          <a:r>
            <a:rPr lang="en-US" sz="1200" b="1" dirty="0" smtClean="0">
              <a:solidFill>
                <a:schemeClr val="tx1"/>
              </a:solidFill>
            </a:rPr>
            <a:t>model </a:t>
          </a:r>
        </a:p>
        <a:p>
          <a:pPr algn="ctr"/>
          <a:r>
            <a:rPr lang="en-US" sz="1200" b="1" dirty="0" smtClean="0">
              <a:solidFill>
                <a:schemeClr val="tx1"/>
              </a:solidFill>
            </a:rPr>
            <a:t>before </a:t>
          </a:r>
        </a:p>
        <a:p>
          <a:pPr algn="ctr"/>
          <a:r>
            <a:rPr lang="en-US" sz="1200" b="1" dirty="0" smtClean="0">
              <a:solidFill>
                <a:schemeClr val="tx1"/>
              </a:solidFill>
            </a:rPr>
            <a:t>“go live”</a:t>
          </a:r>
          <a:endParaRPr lang="en-US" sz="1200" b="1" dirty="0">
            <a:solidFill>
              <a:schemeClr val="tx1"/>
            </a:solidFill>
          </a:endParaRPr>
        </a:p>
      </dgm:t>
    </dgm:pt>
    <dgm:pt modelId="{9CE09B0E-E44C-4795-8806-016386B70759}" type="parTrans" cxnId="{BC5C0493-2B4B-4A7E-9A53-D0F5335FB8DD}">
      <dgm:prSet/>
      <dgm:spPr/>
      <dgm:t>
        <a:bodyPr/>
        <a:lstStyle/>
        <a:p>
          <a:pPr algn="ctr"/>
          <a:endParaRPr lang="en-US" sz="2800" b="1">
            <a:solidFill>
              <a:schemeClr val="tx1"/>
            </a:solidFill>
          </a:endParaRPr>
        </a:p>
      </dgm:t>
    </dgm:pt>
    <dgm:pt modelId="{2146C47D-5521-4A35-9A98-486A705FA0AA}" type="sibTrans" cxnId="{BC5C0493-2B4B-4A7E-9A53-D0F5335FB8DD}">
      <dgm:prSet/>
      <dgm:spPr/>
      <dgm:t>
        <a:bodyPr/>
        <a:lstStyle/>
        <a:p>
          <a:pPr algn="ctr"/>
          <a:endParaRPr lang="en-US" sz="2800" b="1">
            <a:solidFill>
              <a:schemeClr val="tx1"/>
            </a:solidFill>
          </a:endParaRPr>
        </a:p>
      </dgm:t>
    </dgm:pt>
    <dgm:pt modelId="{74BA45A1-F51C-4F50-AE61-ABF141B028B4}" type="pres">
      <dgm:prSet presAssocID="{69914FAE-22BD-44C2-B441-36167609D913}" presName="Name0" presStyleCnt="0">
        <dgm:presLayoutVars>
          <dgm:dir/>
          <dgm:resizeHandles val="exact"/>
        </dgm:presLayoutVars>
      </dgm:prSet>
      <dgm:spPr/>
    </dgm:pt>
    <dgm:pt modelId="{94D20811-64E1-4B38-947A-DF71DA2CD88B}" type="pres">
      <dgm:prSet presAssocID="{E0B050BF-D9AA-4D72-8F97-E0FB880688A8}" presName="node" presStyleLbl="node1" presStyleIdx="0" presStyleCnt="6" custScaleY="2557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678523-ED34-402D-B2B7-2494794F637E}" type="pres">
      <dgm:prSet presAssocID="{2D831886-BF47-44E5-A996-2D879BB85F7E}" presName="sibTrans" presStyleLbl="sibTrans2D1" presStyleIdx="0" presStyleCnt="5"/>
      <dgm:spPr/>
      <dgm:t>
        <a:bodyPr/>
        <a:lstStyle/>
        <a:p>
          <a:endParaRPr lang="en-US"/>
        </a:p>
      </dgm:t>
    </dgm:pt>
    <dgm:pt modelId="{D294D453-5875-44E4-9905-01CC2DD673FB}" type="pres">
      <dgm:prSet presAssocID="{2D831886-BF47-44E5-A996-2D879BB85F7E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82CBBE21-C0A7-4C33-8CC6-3E8274C41430}" type="pres">
      <dgm:prSet presAssocID="{C3A3E3DE-0B0E-48D0-A4B1-E9F648485DA9}" presName="node" presStyleLbl="node1" presStyleIdx="1" presStyleCnt="6" custScaleY="2557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3245CE-FD3C-4E00-B1F5-056B4788188A}" type="pres">
      <dgm:prSet presAssocID="{AC4088C1-D3BD-4773-92E3-02D54137DDB4}" presName="sibTrans" presStyleLbl="sibTrans2D1" presStyleIdx="1" presStyleCnt="5"/>
      <dgm:spPr/>
      <dgm:t>
        <a:bodyPr/>
        <a:lstStyle/>
        <a:p>
          <a:endParaRPr lang="en-US"/>
        </a:p>
      </dgm:t>
    </dgm:pt>
    <dgm:pt modelId="{782F4473-AC78-4E73-9452-2880254018EA}" type="pres">
      <dgm:prSet presAssocID="{AC4088C1-D3BD-4773-92E3-02D54137DDB4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474BFE8A-C3F5-494C-A7D2-5479C52266F7}" type="pres">
      <dgm:prSet presAssocID="{9BC0ED74-8AA1-4617-BDA2-6C000D4F4586}" presName="node" presStyleLbl="node1" presStyleIdx="2" presStyleCnt="6" custScaleY="2557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84391C-D68F-4A95-969E-50E6D99993E9}" type="pres">
      <dgm:prSet presAssocID="{27F3A88E-CC8D-4393-A3F9-664C03F45EC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4194FDA8-D6FC-40D2-917E-2CE3BD166291}" type="pres">
      <dgm:prSet presAssocID="{27F3A88E-CC8D-4393-A3F9-664C03F45ECF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EFFB6810-D3F0-4A87-8F6C-DBE69428D1BD}" type="pres">
      <dgm:prSet presAssocID="{9DC0851C-F5DF-4001-92EE-196763609102}" presName="node" presStyleLbl="node1" presStyleIdx="3" presStyleCnt="6" custScaleY="2557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E5D206-1E30-4755-88DA-F654EB1F644B}" type="pres">
      <dgm:prSet presAssocID="{5C4D1A5F-EFF9-4B98-A214-4016732D8060}" presName="sibTrans" presStyleLbl="sibTrans2D1" presStyleIdx="3" presStyleCnt="5"/>
      <dgm:spPr/>
      <dgm:t>
        <a:bodyPr/>
        <a:lstStyle/>
        <a:p>
          <a:endParaRPr lang="en-US"/>
        </a:p>
      </dgm:t>
    </dgm:pt>
    <dgm:pt modelId="{9D5FA36B-4558-4966-BB07-31DEBCCAE3C1}" type="pres">
      <dgm:prSet presAssocID="{5C4D1A5F-EFF9-4B98-A214-4016732D8060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ABCABC87-6EA3-427D-BB46-34203E600265}" type="pres">
      <dgm:prSet presAssocID="{21B52A03-4241-4D36-B4D6-09F222D4122C}" presName="node" presStyleLbl="node1" presStyleIdx="4" presStyleCnt="6" custScaleY="2557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3B9863-1B5F-4001-9081-A50DCCFF8FA9}" type="pres">
      <dgm:prSet presAssocID="{5D3AF47F-151B-475E-8EFB-E7D07DAA8161}" presName="sibTrans" presStyleLbl="sibTrans2D1" presStyleIdx="4" presStyleCnt="5"/>
      <dgm:spPr/>
      <dgm:t>
        <a:bodyPr/>
        <a:lstStyle/>
        <a:p>
          <a:endParaRPr lang="en-US"/>
        </a:p>
      </dgm:t>
    </dgm:pt>
    <dgm:pt modelId="{28F708A3-C329-4401-8288-DCE48C539589}" type="pres">
      <dgm:prSet presAssocID="{5D3AF47F-151B-475E-8EFB-E7D07DAA8161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8A028927-6C8C-475E-A1C9-D80390184149}" type="pres">
      <dgm:prSet presAssocID="{D8645AEF-33AC-4FD5-B4AD-7AB8A6D91D09}" presName="node" presStyleLbl="node1" presStyleIdx="5" presStyleCnt="6" custScaleY="2557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29CA84-6F0F-4590-96AC-C9A265D5CE1D}" type="presOf" srcId="{2D831886-BF47-44E5-A996-2D879BB85F7E}" destId="{D294D453-5875-44E4-9905-01CC2DD673FB}" srcOrd="1" destOrd="0" presId="urn:microsoft.com/office/officeart/2005/8/layout/process1"/>
    <dgm:cxn modelId="{EB9F9ADF-C015-42AE-BC74-C0AEF88CB1A2}" type="presOf" srcId="{C3A3E3DE-0B0E-48D0-A4B1-E9F648485DA9}" destId="{82CBBE21-C0A7-4C33-8CC6-3E8274C41430}" srcOrd="0" destOrd="0" presId="urn:microsoft.com/office/officeart/2005/8/layout/process1"/>
    <dgm:cxn modelId="{FF6F37CF-3C9F-43B7-A1A7-3A04A1D127A4}" srcId="{69914FAE-22BD-44C2-B441-36167609D913}" destId="{E0B050BF-D9AA-4D72-8F97-E0FB880688A8}" srcOrd="0" destOrd="0" parTransId="{1C3EBD61-B7A7-4D17-952A-BE0FD2B85274}" sibTransId="{2D831886-BF47-44E5-A996-2D879BB85F7E}"/>
    <dgm:cxn modelId="{5A817D77-9F1B-47AA-A187-C56A3550AA2E}" type="presOf" srcId="{9DC0851C-F5DF-4001-92EE-196763609102}" destId="{EFFB6810-D3F0-4A87-8F6C-DBE69428D1BD}" srcOrd="0" destOrd="0" presId="urn:microsoft.com/office/officeart/2005/8/layout/process1"/>
    <dgm:cxn modelId="{92CE06F0-E865-444A-9E93-EF4AC3D16C55}" srcId="{69914FAE-22BD-44C2-B441-36167609D913}" destId="{21B52A03-4241-4D36-B4D6-09F222D4122C}" srcOrd="4" destOrd="0" parTransId="{8D29A4E6-7DF5-4A63-8C94-A3CE80CAA052}" sibTransId="{5D3AF47F-151B-475E-8EFB-E7D07DAA8161}"/>
    <dgm:cxn modelId="{BEA75B10-AF68-4255-89EE-102211096661}" type="presOf" srcId="{5D3AF47F-151B-475E-8EFB-E7D07DAA8161}" destId="{643B9863-1B5F-4001-9081-A50DCCFF8FA9}" srcOrd="0" destOrd="0" presId="urn:microsoft.com/office/officeart/2005/8/layout/process1"/>
    <dgm:cxn modelId="{A4E4B0D0-1663-4123-A2AD-6F6B23FAE3DB}" type="presOf" srcId="{5D3AF47F-151B-475E-8EFB-E7D07DAA8161}" destId="{28F708A3-C329-4401-8288-DCE48C539589}" srcOrd="1" destOrd="0" presId="urn:microsoft.com/office/officeart/2005/8/layout/process1"/>
    <dgm:cxn modelId="{2E69F33F-023F-43BA-8362-F64D5F860B64}" type="presOf" srcId="{AC4088C1-D3BD-4773-92E3-02D54137DDB4}" destId="{FF3245CE-FD3C-4E00-B1F5-056B4788188A}" srcOrd="0" destOrd="0" presId="urn:microsoft.com/office/officeart/2005/8/layout/process1"/>
    <dgm:cxn modelId="{5598B164-984D-4903-A7BB-C1DD147A3D1A}" type="presOf" srcId="{5C4D1A5F-EFF9-4B98-A214-4016732D8060}" destId="{53E5D206-1E30-4755-88DA-F654EB1F644B}" srcOrd="0" destOrd="0" presId="urn:microsoft.com/office/officeart/2005/8/layout/process1"/>
    <dgm:cxn modelId="{95569530-3301-4FF3-AEA9-ED900EA1AB9C}" type="presOf" srcId="{9BC0ED74-8AA1-4617-BDA2-6C000D4F4586}" destId="{474BFE8A-C3F5-494C-A7D2-5479C52266F7}" srcOrd="0" destOrd="0" presId="urn:microsoft.com/office/officeart/2005/8/layout/process1"/>
    <dgm:cxn modelId="{D21AF190-3134-4D71-BBAC-9940FCB9CB4A}" type="presOf" srcId="{E0B050BF-D9AA-4D72-8F97-E0FB880688A8}" destId="{94D20811-64E1-4B38-947A-DF71DA2CD88B}" srcOrd="0" destOrd="0" presId="urn:microsoft.com/office/officeart/2005/8/layout/process1"/>
    <dgm:cxn modelId="{E0AB4BFE-474F-4351-B770-80AD3ECB4C84}" type="presOf" srcId="{AC4088C1-D3BD-4773-92E3-02D54137DDB4}" destId="{782F4473-AC78-4E73-9452-2880254018EA}" srcOrd="1" destOrd="0" presId="urn:microsoft.com/office/officeart/2005/8/layout/process1"/>
    <dgm:cxn modelId="{B6109987-3E18-464B-9CED-A14663214D6E}" srcId="{69914FAE-22BD-44C2-B441-36167609D913}" destId="{9DC0851C-F5DF-4001-92EE-196763609102}" srcOrd="3" destOrd="0" parTransId="{D8DEA909-B4BF-4A91-B057-83CB2719F9FC}" sibTransId="{5C4D1A5F-EFF9-4B98-A214-4016732D8060}"/>
    <dgm:cxn modelId="{8F660251-3CC9-4D5D-AE46-5B768DD92A5A}" srcId="{69914FAE-22BD-44C2-B441-36167609D913}" destId="{C3A3E3DE-0B0E-48D0-A4B1-E9F648485DA9}" srcOrd="1" destOrd="0" parTransId="{E6461EDB-8162-4175-9B82-439E3B49ED6D}" sibTransId="{AC4088C1-D3BD-4773-92E3-02D54137DDB4}"/>
    <dgm:cxn modelId="{D9D01E5A-74A9-42BB-BA3D-AB1CC59B459C}" type="presOf" srcId="{21B52A03-4241-4D36-B4D6-09F222D4122C}" destId="{ABCABC87-6EA3-427D-BB46-34203E600265}" srcOrd="0" destOrd="0" presId="urn:microsoft.com/office/officeart/2005/8/layout/process1"/>
    <dgm:cxn modelId="{5ED218A1-3542-4E3D-A70F-F5CE54C49A61}" type="presOf" srcId="{27F3A88E-CC8D-4393-A3F9-664C03F45ECF}" destId="{4194FDA8-D6FC-40D2-917E-2CE3BD166291}" srcOrd="1" destOrd="0" presId="urn:microsoft.com/office/officeart/2005/8/layout/process1"/>
    <dgm:cxn modelId="{8406EDCB-5F28-40C2-89CD-1FDFDBE98C4A}" type="presOf" srcId="{69914FAE-22BD-44C2-B441-36167609D913}" destId="{74BA45A1-F51C-4F50-AE61-ABF141B028B4}" srcOrd="0" destOrd="0" presId="urn:microsoft.com/office/officeart/2005/8/layout/process1"/>
    <dgm:cxn modelId="{988E5825-9446-45AE-BC27-A127F6B821ED}" type="presOf" srcId="{D8645AEF-33AC-4FD5-B4AD-7AB8A6D91D09}" destId="{8A028927-6C8C-475E-A1C9-D80390184149}" srcOrd="0" destOrd="0" presId="urn:microsoft.com/office/officeart/2005/8/layout/process1"/>
    <dgm:cxn modelId="{BC5C0493-2B4B-4A7E-9A53-D0F5335FB8DD}" srcId="{69914FAE-22BD-44C2-B441-36167609D913}" destId="{D8645AEF-33AC-4FD5-B4AD-7AB8A6D91D09}" srcOrd="5" destOrd="0" parTransId="{9CE09B0E-E44C-4795-8806-016386B70759}" sibTransId="{2146C47D-5521-4A35-9A98-486A705FA0AA}"/>
    <dgm:cxn modelId="{65F0D080-2CD2-44F2-8549-311A3B971922}" type="presOf" srcId="{2D831886-BF47-44E5-A996-2D879BB85F7E}" destId="{D0678523-ED34-402D-B2B7-2494794F637E}" srcOrd="0" destOrd="0" presId="urn:microsoft.com/office/officeart/2005/8/layout/process1"/>
    <dgm:cxn modelId="{0878E2CF-6136-45F2-B702-385632028D39}" srcId="{69914FAE-22BD-44C2-B441-36167609D913}" destId="{9BC0ED74-8AA1-4617-BDA2-6C000D4F4586}" srcOrd="2" destOrd="0" parTransId="{F23168AB-F6E9-4D5F-ABC8-96A04EF5E44F}" sibTransId="{27F3A88E-CC8D-4393-A3F9-664C03F45ECF}"/>
    <dgm:cxn modelId="{6AE9ECD7-007A-42C5-9970-936580DD1D7F}" type="presOf" srcId="{27F3A88E-CC8D-4393-A3F9-664C03F45ECF}" destId="{0C84391C-D68F-4A95-969E-50E6D99993E9}" srcOrd="0" destOrd="0" presId="urn:microsoft.com/office/officeart/2005/8/layout/process1"/>
    <dgm:cxn modelId="{1BCEC2A6-B82B-43D0-B0C6-DB1823869ABE}" type="presOf" srcId="{5C4D1A5F-EFF9-4B98-A214-4016732D8060}" destId="{9D5FA36B-4558-4966-BB07-31DEBCCAE3C1}" srcOrd="1" destOrd="0" presId="urn:microsoft.com/office/officeart/2005/8/layout/process1"/>
    <dgm:cxn modelId="{99C3D15B-CE55-4C13-AB9A-76E44B4160B2}" type="presParOf" srcId="{74BA45A1-F51C-4F50-AE61-ABF141B028B4}" destId="{94D20811-64E1-4B38-947A-DF71DA2CD88B}" srcOrd="0" destOrd="0" presId="urn:microsoft.com/office/officeart/2005/8/layout/process1"/>
    <dgm:cxn modelId="{BF81E465-1F97-42D6-9A5A-4E77CDB2C208}" type="presParOf" srcId="{74BA45A1-F51C-4F50-AE61-ABF141B028B4}" destId="{D0678523-ED34-402D-B2B7-2494794F637E}" srcOrd="1" destOrd="0" presId="urn:microsoft.com/office/officeart/2005/8/layout/process1"/>
    <dgm:cxn modelId="{82A033FC-7BB7-4FC8-824F-1A762770139A}" type="presParOf" srcId="{D0678523-ED34-402D-B2B7-2494794F637E}" destId="{D294D453-5875-44E4-9905-01CC2DD673FB}" srcOrd="0" destOrd="0" presId="urn:microsoft.com/office/officeart/2005/8/layout/process1"/>
    <dgm:cxn modelId="{16C21096-A7B0-4D57-82D5-F87EA9C19BCD}" type="presParOf" srcId="{74BA45A1-F51C-4F50-AE61-ABF141B028B4}" destId="{82CBBE21-C0A7-4C33-8CC6-3E8274C41430}" srcOrd="2" destOrd="0" presId="urn:microsoft.com/office/officeart/2005/8/layout/process1"/>
    <dgm:cxn modelId="{5153B704-A070-454C-8DC1-CEA121093009}" type="presParOf" srcId="{74BA45A1-F51C-4F50-AE61-ABF141B028B4}" destId="{FF3245CE-FD3C-4E00-B1F5-056B4788188A}" srcOrd="3" destOrd="0" presId="urn:microsoft.com/office/officeart/2005/8/layout/process1"/>
    <dgm:cxn modelId="{5D47C3E3-E0F0-4408-B666-A7B2E385E4E8}" type="presParOf" srcId="{FF3245CE-FD3C-4E00-B1F5-056B4788188A}" destId="{782F4473-AC78-4E73-9452-2880254018EA}" srcOrd="0" destOrd="0" presId="urn:microsoft.com/office/officeart/2005/8/layout/process1"/>
    <dgm:cxn modelId="{88894F4F-DC68-4C1E-9A11-D5CECDC4E080}" type="presParOf" srcId="{74BA45A1-F51C-4F50-AE61-ABF141B028B4}" destId="{474BFE8A-C3F5-494C-A7D2-5479C52266F7}" srcOrd="4" destOrd="0" presId="urn:microsoft.com/office/officeart/2005/8/layout/process1"/>
    <dgm:cxn modelId="{57C935AC-E62F-4E37-A3BA-4468E2B9ABFD}" type="presParOf" srcId="{74BA45A1-F51C-4F50-AE61-ABF141B028B4}" destId="{0C84391C-D68F-4A95-969E-50E6D99993E9}" srcOrd="5" destOrd="0" presId="urn:microsoft.com/office/officeart/2005/8/layout/process1"/>
    <dgm:cxn modelId="{3DC1283B-D7FA-4000-9ABC-7C7275D36C99}" type="presParOf" srcId="{0C84391C-D68F-4A95-969E-50E6D99993E9}" destId="{4194FDA8-D6FC-40D2-917E-2CE3BD166291}" srcOrd="0" destOrd="0" presId="urn:microsoft.com/office/officeart/2005/8/layout/process1"/>
    <dgm:cxn modelId="{55141AF0-D3CA-41DF-8840-1197D5D1F22D}" type="presParOf" srcId="{74BA45A1-F51C-4F50-AE61-ABF141B028B4}" destId="{EFFB6810-D3F0-4A87-8F6C-DBE69428D1BD}" srcOrd="6" destOrd="0" presId="urn:microsoft.com/office/officeart/2005/8/layout/process1"/>
    <dgm:cxn modelId="{6586AC28-6455-4B5B-8EEE-3E77AD74D1FF}" type="presParOf" srcId="{74BA45A1-F51C-4F50-AE61-ABF141B028B4}" destId="{53E5D206-1E30-4755-88DA-F654EB1F644B}" srcOrd="7" destOrd="0" presId="urn:microsoft.com/office/officeart/2005/8/layout/process1"/>
    <dgm:cxn modelId="{2F464CC6-B5CD-4175-92B7-0659E9CF011B}" type="presParOf" srcId="{53E5D206-1E30-4755-88DA-F654EB1F644B}" destId="{9D5FA36B-4558-4966-BB07-31DEBCCAE3C1}" srcOrd="0" destOrd="0" presId="urn:microsoft.com/office/officeart/2005/8/layout/process1"/>
    <dgm:cxn modelId="{687B9984-EDB4-46D7-8586-8C054B8C8309}" type="presParOf" srcId="{74BA45A1-F51C-4F50-AE61-ABF141B028B4}" destId="{ABCABC87-6EA3-427D-BB46-34203E600265}" srcOrd="8" destOrd="0" presId="urn:microsoft.com/office/officeart/2005/8/layout/process1"/>
    <dgm:cxn modelId="{30A53C6A-C9BE-47C8-9416-4C67F110D8B6}" type="presParOf" srcId="{74BA45A1-F51C-4F50-AE61-ABF141B028B4}" destId="{643B9863-1B5F-4001-9081-A50DCCFF8FA9}" srcOrd="9" destOrd="0" presId="urn:microsoft.com/office/officeart/2005/8/layout/process1"/>
    <dgm:cxn modelId="{5ABE13CB-1720-4EF6-8683-7190BBAAFB4C}" type="presParOf" srcId="{643B9863-1B5F-4001-9081-A50DCCFF8FA9}" destId="{28F708A3-C329-4401-8288-DCE48C539589}" srcOrd="0" destOrd="0" presId="urn:microsoft.com/office/officeart/2005/8/layout/process1"/>
    <dgm:cxn modelId="{B3D36926-17C3-4845-A506-DD0590BE63F3}" type="presParOf" srcId="{74BA45A1-F51C-4F50-AE61-ABF141B028B4}" destId="{8A028927-6C8C-475E-A1C9-D80390184149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D20811-64E1-4B38-947A-DF71DA2CD88B}">
      <dsp:nvSpPr>
        <dsp:cNvPr id="0" name=""/>
        <dsp:cNvSpPr/>
      </dsp:nvSpPr>
      <dsp:spPr>
        <a:xfrm>
          <a:off x="0" y="252028"/>
          <a:ext cx="1080120" cy="648072"/>
        </a:xfrm>
        <a:prstGeom prst="roundRect">
          <a:avLst>
            <a:gd name="adj" fmla="val 10000"/>
          </a:avLst>
        </a:prstGeom>
        <a:solidFill>
          <a:schemeClr val="accent3"/>
        </a:solidFill>
        <a:ln w="55000" cap="flat" cmpd="thickThin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tx1"/>
              </a:solidFill>
            </a:rPr>
            <a:t>Getting data</a:t>
          </a:r>
          <a:endParaRPr lang="en-US" sz="1500" b="1" kern="1200" dirty="0">
            <a:solidFill>
              <a:schemeClr val="tx1"/>
            </a:solidFill>
          </a:endParaRPr>
        </a:p>
      </dsp:txBody>
      <dsp:txXfrm>
        <a:off x="18981" y="271009"/>
        <a:ext cx="1042158" cy="610110"/>
      </dsp:txXfrm>
    </dsp:sp>
    <dsp:sp modelId="{D0678523-ED34-402D-B2B7-2494794F637E}">
      <dsp:nvSpPr>
        <dsp:cNvPr id="0" name=""/>
        <dsp:cNvSpPr/>
      </dsp:nvSpPr>
      <dsp:spPr>
        <a:xfrm>
          <a:off x="1188132" y="442129"/>
          <a:ext cx="228985" cy="2678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b="1" kern="1200">
            <a:solidFill>
              <a:schemeClr val="tx1"/>
            </a:solidFill>
          </a:endParaRPr>
        </a:p>
      </dsp:txBody>
      <dsp:txXfrm>
        <a:off x="1188132" y="495703"/>
        <a:ext cx="160290" cy="160721"/>
      </dsp:txXfrm>
    </dsp:sp>
    <dsp:sp modelId="{82CBBE21-C0A7-4C33-8CC6-3E8274C41430}">
      <dsp:nvSpPr>
        <dsp:cNvPr id="0" name=""/>
        <dsp:cNvSpPr/>
      </dsp:nvSpPr>
      <dsp:spPr>
        <a:xfrm>
          <a:off x="1512168" y="252028"/>
          <a:ext cx="1080120" cy="648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tx1"/>
              </a:solidFill>
            </a:rPr>
            <a:t>Pre - processing</a:t>
          </a:r>
          <a:endParaRPr lang="en-US" sz="1500" b="1" kern="1200" dirty="0">
            <a:solidFill>
              <a:schemeClr val="tx1"/>
            </a:solidFill>
          </a:endParaRPr>
        </a:p>
      </dsp:txBody>
      <dsp:txXfrm>
        <a:off x="1531149" y="271009"/>
        <a:ext cx="1042158" cy="610110"/>
      </dsp:txXfrm>
    </dsp:sp>
    <dsp:sp modelId="{FF3245CE-FD3C-4E00-B1F5-056B4788188A}">
      <dsp:nvSpPr>
        <dsp:cNvPr id="0" name=""/>
        <dsp:cNvSpPr/>
      </dsp:nvSpPr>
      <dsp:spPr>
        <a:xfrm>
          <a:off x="2700300" y="442129"/>
          <a:ext cx="228985" cy="2678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b="1" kern="1200">
            <a:solidFill>
              <a:schemeClr val="tx1"/>
            </a:solidFill>
          </a:endParaRPr>
        </a:p>
      </dsp:txBody>
      <dsp:txXfrm>
        <a:off x="2700300" y="495703"/>
        <a:ext cx="160290" cy="160721"/>
      </dsp:txXfrm>
    </dsp:sp>
    <dsp:sp modelId="{474BFE8A-C3F5-494C-A7D2-5479C52266F7}">
      <dsp:nvSpPr>
        <dsp:cNvPr id="0" name=""/>
        <dsp:cNvSpPr/>
      </dsp:nvSpPr>
      <dsp:spPr>
        <a:xfrm>
          <a:off x="3024336" y="252028"/>
          <a:ext cx="1080120" cy="648072"/>
        </a:xfrm>
        <a:prstGeom prst="roundRect">
          <a:avLst>
            <a:gd name="adj" fmla="val 10000"/>
          </a:avLst>
        </a:prstGeom>
        <a:solidFill>
          <a:schemeClr val="accent6"/>
        </a:solidFill>
        <a:ln w="55000" cap="flat" cmpd="thickThin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tx1"/>
              </a:solidFill>
            </a:rPr>
            <a:t>Splitting</a:t>
          </a:r>
          <a:endParaRPr lang="en-US" sz="1500" b="1" kern="1200" dirty="0">
            <a:solidFill>
              <a:schemeClr val="tx1"/>
            </a:solidFill>
          </a:endParaRPr>
        </a:p>
      </dsp:txBody>
      <dsp:txXfrm>
        <a:off x="3043317" y="271009"/>
        <a:ext cx="1042158" cy="610110"/>
      </dsp:txXfrm>
    </dsp:sp>
    <dsp:sp modelId="{0C84391C-D68F-4A95-969E-50E6D99993E9}">
      <dsp:nvSpPr>
        <dsp:cNvPr id="0" name=""/>
        <dsp:cNvSpPr/>
      </dsp:nvSpPr>
      <dsp:spPr>
        <a:xfrm>
          <a:off x="4212468" y="442129"/>
          <a:ext cx="228985" cy="2678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b="1" kern="1200">
            <a:solidFill>
              <a:schemeClr val="tx1"/>
            </a:solidFill>
          </a:endParaRPr>
        </a:p>
      </dsp:txBody>
      <dsp:txXfrm>
        <a:off x="4212468" y="495703"/>
        <a:ext cx="160290" cy="160721"/>
      </dsp:txXfrm>
    </dsp:sp>
    <dsp:sp modelId="{EFFB6810-D3F0-4A87-8F6C-DBE69428D1BD}">
      <dsp:nvSpPr>
        <dsp:cNvPr id="0" name=""/>
        <dsp:cNvSpPr/>
      </dsp:nvSpPr>
      <dsp:spPr>
        <a:xfrm>
          <a:off x="4536504" y="252028"/>
          <a:ext cx="1080120" cy="648072"/>
        </a:xfrm>
        <a:prstGeom prst="roundRect">
          <a:avLst>
            <a:gd name="adj" fmla="val 10000"/>
          </a:avLst>
        </a:prstGeom>
        <a:solidFill>
          <a:srgbClr val="FF0000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tx1"/>
              </a:solidFill>
            </a:rPr>
            <a:t>Modeling</a:t>
          </a:r>
          <a:endParaRPr lang="en-US" sz="1500" b="1" kern="1200" dirty="0">
            <a:solidFill>
              <a:schemeClr val="tx1"/>
            </a:solidFill>
          </a:endParaRPr>
        </a:p>
      </dsp:txBody>
      <dsp:txXfrm>
        <a:off x="4555485" y="271009"/>
        <a:ext cx="1042158" cy="610110"/>
      </dsp:txXfrm>
    </dsp:sp>
    <dsp:sp modelId="{53E5D206-1E30-4755-88DA-F654EB1F644B}">
      <dsp:nvSpPr>
        <dsp:cNvPr id="0" name=""/>
        <dsp:cNvSpPr/>
      </dsp:nvSpPr>
      <dsp:spPr>
        <a:xfrm>
          <a:off x="5724636" y="442129"/>
          <a:ext cx="228985" cy="2678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b="1" kern="1200">
            <a:solidFill>
              <a:schemeClr val="tx1"/>
            </a:solidFill>
          </a:endParaRPr>
        </a:p>
      </dsp:txBody>
      <dsp:txXfrm>
        <a:off x="5724636" y="495703"/>
        <a:ext cx="160290" cy="160721"/>
      </dsp:txXfrm>
    </dsp:sp>
    <dsp:sp modelId="{ABCABC87-6EA3-427D-BB46-34203E600265}">
      <dsp:nvSpPr>
        <dsp:cNvPr id="0" name=""/>
        <dsp:cNvSpPr/>
      </dsp:nvSpPr>
      <dsp:spPr>
        <a:xfrm>
          <a:off x="6048672" y="252028"/>
          <a:ext cx="1080120" cy="648072"/>
        </a:xfrm>
        <a:prstGeom prst="roundRect">
          <a:avLst>
            <a:gd name="adj" fmla="val 10000"/>
          </a:avLst>
        </a:prstGeom>
        <a:solidFill>
          <a:srgbClr val="7030A0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bg1"/>
              </a:solidFill>
            </a:rPr>
            <a:t>Validating</a:t>
          </a:r>
          <a:endParaRPr lang="en-US" sz="1500" b="1" kern="1200" dirty="0">
            <a:solidFill>
              <a:schemeClr val="bg1"/>
            </a:solidFill>
          </a:endParaRPr>
        </a:p>
      </dsp:txBody>
      <dsp:txXfrm>
        <a:off x="6067653" y="271009"/>
        <a:ext cx="1042158" cy="610110"/>
      </dsp:txXfrm>
    </dsp:sp>
    <dsp:sp modelId="{643B9863-1B5F-4001-9081-A50DCCFF8FA9}">
      <dsp:nvSpPr>
        <dsp:cNvPr id="0" name=""/>
        <dsp:cNvSpPr/>
      </dsp:nvSpPr>
      <dsp:spPr>
        <a:xfrm>
          <a:off x="7236804" y="442129"/>
          <a:ext cx="228985" cy="2678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b="1" kern="1200">
            <a:solidFill>
              <a:schemeClr val="tx1"/>
            </a:solidFill>
          </a:endParaRPr>
        </a:p>
      </dsp:txBody>
      <dsp:txXfrm>
        <a:off x="7236804" y="495703"/>
        <a:ext cx="160290" cy="160721"/>
      </dsp:txXfrm>
    </dsp:sp>
    <dsp:sp modelId="{8A028927-6C8C-475E-A1C9-D80390184149}">
      <dsp:nvSpPr>
        <dsp:cNvPr id="0" name=""/>
        <dsp:cNvSpPr/>
      </dsp:nvSpPr>
      <dsp:spPr>
        <a:xfrm>
          <a:off x="7560839" y="252028"/>
          <a:ext cx="1080120" cy="648072"/>
        </a:xfrm>
        <a:prstGeom prst="roundRect">
          <a:avLst>
            <a:gd name="adj" fmla="val 10000"/>
          </a:avLst>
        </a:prstGeom>
        <a:solidFill>
          <a:srgbClr val="FFC000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>
              <a:solidFill>
                <a:schemeClr val="tx1"/>
              </a:solidFill>
            </a:rPr>
            <a:t>Testing</a:t>
          </a:r>
          <a:endParaRPr lang="en-US" sz="1500" b="1" kern="1200" dirty="0">
            <a:solidFill>
              <a:schemeClr val="tx1"/>
            </a:solidFill>
          </a:endParaRPr>
        </a:p>
      </dsp:txBody>
      <dsp:txXfrm>
        <a:off x="7579820" y="271009"/>
        <a:ext cx="1042158" cy="6101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D20811-64E1-4B38-947A-DF71DA2CD88B}">
      <dsp:nvSpPr>
        <dsp:cNvPr id="0" name=""/>
        <dsp:cNvSpPr/>
      </dsp:nvSpPr>
      <dsp:spPr>
        <a:xfrm>
          <a:off x="0" y="0"/>
          <a:ext cx="1080120" cy="3744416"/>
        </a:xfrm>
        <a:prstGeom prst="roundRect">
          <a:avLst>
            <a:gd name="adj" fmla="val 10000"/>
          </a:avLst>
        </a:prstGeom>
        <a:solidFill>
          <a:schemeClr val="accent3"/>
        </a:solidFill>
        <a:ln w="55000" cap="flat" cmpd="thickThin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Desired data is not always the data we have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kern="1200" dirty="0" smtClean="0">
            <a:solidFill>
              <a:schemeClr val="tx1"/>
            </a:solidFill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Add external data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kern="1200" dirty="0" smtClean="0">
            <a:solidFill>
              <a:schemeClr val="tx1"/>
            </a:solidFill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kern="1200" dirty="0" smtClean="0">
            <a:solidFill>
              <a:schemeClr val="tx1"/>
            </a:solidFill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kern="1200" dirty="0" smtClean="0">
            <a:solidFill>
              <a:schemeClr val="tx1"/>
            </a:solidFill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kern="1200" dirty="0" smtClean="0">
            <a:solidFill>
              <a:schemeClr val="tx1"/>
            </a:solidFill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kern="1200" dirty="0">
            <a:solidFill>
              <a:schemeClr val="tx1"/>
            </a:solidFill>
          </a:endParaRPr>
        </a:p>
      </dsp:txBody>
      <dsp:txXfrm>
        <a:off x="31636" y="31636"/>
        <a:ext cx="1016848" cy="3681144"/>
      </dsp:txXfrm>
    </dsp:sp>
    <dsp:sp modelId="{D0678523-ED34-402D-B2B7-2494794F637E}">
      <dsp:nvSpPr>
        <dsp:cNvPr id="0" name=""/>
        <dsp:cNvSpPr/>
      </dsp:nvSpPr>
      <dsp:spPr>
        <a:xfrm>
          <a:off x="1188132" y="1738273"/>
          <a:ext cx="228985" cy="2678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50" b="1" kern="1200">
            <a:solidFill>
              <a:schemeClr val="tx1"/>
            </a:solidFill>
          </a:endParaRPr>
        </a:p>
      </dsp:txBody>
      <dsp:txXfrm>
        <a:off x="1188132" y="1791847"/>
        <a:ext cx="160290" cy="160721"/>
      </dsp:txXfrm>
    </dsp:sp>
    <dsp:sp modelId="{82CBBE21-C0A7-4C33-8CC6-3E8274C41430}">
      <dsp:nvSpPr>
        <dsp:cNvPr id="0" name=""/>
        <dsp:cNvSpPr/>
      </dsp:nvSpPr>
      <dsp:spPr>
        <a:xfrm>
          <a:off x="1512168" y="0"/>
          <a:ext cx="1080120" cy="37444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Data exploration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kern="1200" dirty="0" smtClean="0">
            <a:solidFill>
              <a:schemeClr val="tx1"/>
            </a:solidFill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Data structure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kern="1200" dirty="0" smtClean="0">
            <a:solidFill>
              <a:schemeClr val="tx1"/>
            </a:solidFill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Remove NA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kern="1200" dirty="0" smtClean="0">
            <a:solidFill>
              <a:schemeClr val="tx1"/>
            </a:solidFill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Remove outliers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kern="1200" dirty="0" smtClean="0">
            <a:solidFill>
              <a:schemeClr val="tx1"/>
            </a:solidFill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Use relevant transform.</a:t>
          </a:r>
          <a:endParaRPr lang="en-US" sz="1200" b="1" kern="1200" dirty="0">
            <a:solidFill>
              <a:schemeClr val="tx1"/>
            </a:solidFill>
          </a:endParaRPr>
        </a:p>
      </dsp:txBody>
      <dsp:txXfrm>
        <a:off x="1543804" y="31636"/>
        <a:ext cx="1016848" cy="3681144"/>
      </dsp:txXfrm>
    </dsp:sp>
    <dsp:sp modelId="{FF3245CE-FD3C-4E00-B1F5-056B4788188A}">
      <dsp:nvSpPr>
        <dsp:cNvPr id="0" name=""/>
        <dsp:cNvSpPr/>
      </dsp:nvSpPr>
      <dsp:spPr>
        <a:xfrm>
          <a:off x="2700300" y="1738273"/>
          <a:ext cx="228985" cy="2678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50" b="1" kern="1200">
            <a:solidFill>
              <a:schemeClr val="tx1"/>
            </a:solidFill>
          </a:endParaRPr>
        </a:p>
      </dsp:txBody>
      <dsp:txXfrm>
        <a:off x="2700300" y="1791847"/>
        <a:ext cx="160290" cy="160721"/>
      </dsp:txXfrm>
    </dsp:sp>
    <dsp:sp modelId="{474BFE8A-C3F5-494C-A7D2-5479C52266F7}">
      <dsp:nvSpPr>
        <dsp:cNvPr id="0" name=""/>
        <dsp:cNvSpPr/>
      </dsp:nvSpPr>
      <dsp:spPr>
        <a:xfrm>
          <a:off x="3024336" y="0"/>
          <a:ext cx="1080120" cy="3744416"/>
        </a:xfrm>
        <a:prstGeom prst="roundRect">
          <a:avLst>
            <a:gd name="adj" fmla="val 10000"/>
          </a:avLst>
        </a:prstGeom>
        <a:solidFill>
          <a:schemeClr val="accent6"/>
        </a:solidFill>
        <a:ln w="55000" cap="flat" cmpd="thickThin" algn="ctr">
          <a:solidFill>
            <a:schemeClr val="accent6">
              <a:shade val="50000"/>
            </a:schemeClr>
          </a:solidFill>
          <a:prstDash val="solid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Train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kern="1200" dirty="0" smtClean="0">
            <a:solidFill>
              <a:schemeClr val="tx1"/>
            </a:solidFill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Validation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kern="1200" dirty="0" smtClean="0">
            <a:solidFill>
              <a:schemeClr val="tx1"/>
            </a:solidFill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Test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kern="1200" dirty="0" smtClean="0">
            <a:solidFill>
              <a:schemeClr val="tx1"/>
            </a:solidFill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How will we know it’s a good model</a:t>
          </a:r>
          <a:endParaRPr lang="en-US" sz="1200" b="1" kern="1200" dirty="0">
            <a:solidFill>
              <a:schemeClr val="tx1"/>
            </a:solidFill>
          </a:endParaRPr>
        </a:p>
      </dsp:txBody>
      <dsp:txXfrm>
        <a:off x="3055972" y="31636"/>
        <a:ext cx="1016848" cy="3681144"/>
      </dsp:txXfrm>
    </dsp:sp>
    <dsp:sp modelId="{0C84391C-D68F-4A95-969E-50E6D99993E9}">
      <dsp:nvSpPr>
        <dsp:cNvPr id="0" name=""/>
        <dsp:cNvSpPr/>
      </dsp:nvSpPr>
      <dsp:spPr>
        <a:xfrm>
          <a:off x="4212468" y="1738273"/>
          <a:ext cx="228985" cy="2678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50" b="1" kern="1200">
            <a:solidFill>
              <a:schemeClr val="tx1"/>
            </a:solidFill>
          </a:endParaRPr>
        </a:p>
      </dsp:txBody>
      <dsp:txXfrm>
        <a:off x="4212468" y="1791847"/>
        <a:ext cx="160290" cy="160721"/>
      </dsp:txXfrm>
    </dsp:sp>
    <dsp:sp modelId="{EFFB6810-D3F0-4A87-8F6C-DBE69428D1BD}">
      <dsp:nvSpPr>
        <dsp:cNvPr id="0" name=""/>
        <dsp:cNvSpPr/>
      </dsp:nvSpPr>
      <dsp:spPr>
        <a:xfrm>
          <a:off x="4536504" y="0"/>
          <a:ext cx="1080120" cy="3744416"/>
        </a:xfrm>
        <a:prstGeom prst="roundRect">
          <a:avLst>
            <a:gd name="adj" fmla="val 10000"/>
          </a:avLst>
        </a:prstGeom>
        <a:solidFill>
          <a:srgbClr val="FF0000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Train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relevant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model </a:t>
          </a:r>
          <a:r>
            <a:rPr lang="en-US" sz="1200" b="1" kern="1200" dirty="0" smtClean="0">
              <a:solidFill>
                <a:schemeClr val="tx1"/>
              </a:solidFill>
            </a:rPr>
            <a:t>(s)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kern="1200" dirty="0" smtClean="0">
            <a:solidFill>
              <a:schemeClr val="tx1"/>
            </a:solidFill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kern="1200" dirty="0">
            <a:solidFill>
              <a:schemeClr val="tx1"/>
            </a:solidFill>
          </a:endParaRPr>
        </a:p>
      </dsp:txBody>
      <dsp:txXfrm>
        <a:off x="4568140" y="31636"/>
        <a:ext cx="1016848" cy="3681144"/>
      </dsp:txXfrm>
    </dsp:sp>
    <dsp:sp modelId="{53E5D206-1E30-4755-88DA-F654EB1F644B}">
      <dsp:nvSpPr>
        <dsp:cNvPr id="0" name=""/>
        <dsp:cNvSpPr/>
      </dsp:nvSpPr>
      <dsp:spPr>
        <a:xfrm>
          <a:off x="5724636" y="1738273"/>
          <a:ext cx="228985" cy="2678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50" b="1" kern="1200">
            <a:solidFill>
              <a:schemeClr val="tx1"/>
            </a:solidFill>
          </a:endParaRPr>
        </a:p>
      </dsp:txBody>
      <dsp:txXfrm>
        <a:off x="5724636" y="1791847"/>
        <a:ext cx="160290" cy="160721"/>
      </dsp:txXfrm>
    </dsp:sp>
    <dsp:sp modelId="{ABCABC87-6EA3-427D-BB46-34203E600265}">
      <dsp:nvSpPr>
        <dsp:cNvPr id="0" name=""/>
        <dsp:cNvSpPr/>
      </dsp:nvSpPr>
      <dsp:spPr>
        <a:xfrm>
          <a:off x="6048672" y="0"/>
          <a:ext cx="1080120" cy="3744416"/>
        </a:xfrm>
        <a:prstGeom prst="roundRect">
          <a:avLst>
            <a:gd name="adj" fmla="val 10000"/>
          </a:avLst>
        </a:prstGeom>
        <a:solidFill>
          <a:srgbClr val="7030A0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Checking trained model predictions on new data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kern="1200" dirty="0" smtClean="0">
            <a:solidFill>
              <a:schemeClr val="bg1"/>
            </a:solidFill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Tuning parameters by validation results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kern="1200" dirty="0" smtClean="0">
            <a:solidFill>
              <a:schemeClr val="bg1"/>
            </a:solidFill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</a:rPr>
            <a:t>Ensambling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kern="1200" dirty="0" smtClean="0">
            <a:solidFill>
              <a:schemeClr val="bg1"/>
            </a:solidFill>
          </a:endParaRP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b="1" kern="1200" dirty="0">
            <a:solidFill>
              <a:schemeClr val="bg1"/>
            </a:solidFill>
          </a:endParaRPr>
        </a:p>
      </dsp:txBody>
      <dsp:txXfrm>
        <a:off x="6080308" y="31636"/>
        <a:ext cx="1016848" cy="3681144"/>
      </dsp:txXfrm>
    </dsp:sp>
    <dsp:sp modelId="{643B9863-1B5F-4001-9081-A50DCCFF8FA9}">
      <dsp:nvSpPr>
        <dsp:cNvPr id="0" name=""/>
        <dsp:cNvSpPr/>
      </dsp:nvSpPr>
      <dsp:spPr>
        <a:xfrm>
          <a:off x="7236804" y="1738273"/>
          <a:ext cx="228985" cy="2678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50" b="1" kern="1200">
            <a:solidFill>
              <a:schemeClr val="tx1"/>
            </a:solidFill>
          </a:endParaRPr>
        </a:p>
      </dsp:txBody>
      <dsp:txXfrm>
        <a:off x="7236804" y="1791847"/>
        <a:ext cx="160290" cy="160721"/>
      </dsp:txXfrm>
    </dsp:sp>
    <dsp:sp modelId="{8A028927-6C8C-475E-A1C9-D80390184149}">
      <dsp:nvSpPr>
        <dsp:cNvPr id="0" name=""/>
        <dsp:cNvSpPr/>
      </dsp:nvSpPr>
      <dsp:spPr>
        <a:xfrm>
          <a:off x="7560839" y="0"/>
          <a:ext cx="1080120" cy="3744416"/>
        </a:xfrm>
        <a:prstGeom prst="roundRect">
          <a:avLst>
            <a:gd name="adj" fmla="val 10000"/>
          </a:avLst>
        </a:prstGeom>
        <a:solidFill>
          <a:srgbClr val="FFC000"/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Evaluate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final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model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before 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tx1"/>
              </a:solidFill>
            </a:rPr>
            <a:t>“go live”</a:t>
          </a:r>
          <a:endParaRPr lang="en-US" sz="1200" b="1" kern="1200" dirty="0">
            <a:solidFill>
              <a:schemeClr val="tx1"/>
            </a:solidFill>
          </a:endParaRPr>
        </a:p>
      </dsp:txBody>
      <dsp:txXfrm>
        <a:off x="7592475" y="31636"/>
        <a:ext cx="1016848" cy="36811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3D11B-7028-4628-B38A-EA49214683FB}" type="datetimeFigureOut">
              <a:rPr lang="en-US" smtClean="0"/>
              <a:t>8/2/2016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BFC4B-FF62-4807-BB8B-4BEF37CE1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5431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39157-8C11-4296-B845-62D846FA8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3791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139157-8C11-4296-B845-62D846FA8390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425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לקשר ל-</a:t>
            </a:r>
            <a:r>
              <a:rPr lang="en-US" dirty="0" smtClean="0"/>
              <a:t>BI</a:t>
            </a:r>
            <a:r>
              <a:rPr lang="he-IL" dirty="0" smtClean="0"/>
              <a:t> ככל האפשר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139157-8C11-4296-B845-62D846FA839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39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לקשר ל-</a:t>
            </a:r>
            <a:r>
              <a:rPr lang="en-US" dirty="0" smtClean="0"/>
              <a:t>BI</a:t>
            </a:r>
            <a:r>
              <a:rPr lang="he-IL" dirty="0" smtClean="0"/>
              <a:t> ככל האפשר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139157-8C11-4296-B845-62D846FA839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39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לקשר ל-</a:t>
            </a:r>
            <a:r>
              <a:rPr lang="en-US" dirty="0" smtClean="0"/>
              <a:t>BI</a:t>
            </a:r>
            <a:r>
              <a:rPr lang="he-IL" dirty="0" smtClean="0"/>
              <a:t> ככל האפשר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139157-8C11-4296-B845-62D846FA83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39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לקשר ל-</a:t>
            </a:r>
            <a:r>
              <a:rPr lang="en-US" dirty="0" smtClean="0"/>
              <a:t>BI</a:t>
            </a:r>
            <a:r>
              <a:rPr lang="he-IL" dirty="0" smtClean="0"/>
              <a:t> ככל האפשר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139157-8C11-4296-B845-62D846FA83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39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לקשר ל-</a:t>
            </a:r>
            <a:r>
              <a:rPr lang="en-US" dirty="0" smtClean="0"/>
              <a:t>BI</a:t>
            </a:r>
            <a:r>
              <a:rPr lang="he-IL" dirty="0" smtClean="0"/>
              <a:t> ככל האפשר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2139157-8C11-4296-B845-62D846FA839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39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ED845-0470-401F-958A-479AB88652FA}" type="datetime3">
              <a:rPr lang="en-US" smtClean="0"/>
              <a:t>2 August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 smtClean="0"/>
              <a:t>Nathaniel Shimoni 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83CAA-A196-450E-A1B3-E159B94C9B8D}" type="datetime3">
              <a:rPr lang="en-US" smtClean="0"/>
              <a:t>2 August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58B78-5CB7-4A37-889D-EAC9E353B9A1}" type="datetime3">
              <a:rPr lang="en-US" smtClean="0"/>
              <a:t>2 August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ACEE1-BF25-4B94-AF50-B5469629BA7C}" type="datetime3">
              <a:rPr lang="en-US" smtClean="0"/>
              <a:t>2 August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499B8-90CB-484F-B53A-B4CEED502D87}" type="datetime3">
              <a:rPr lang="en-US" smtClean="0"/>
              <a:t>2 August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5B5E5-A398-40BE-91A7-BD75C8AFEC88}" type="datetime3">
              <a:rPr lang="en-US" smtClean="0"/>
              <a:t>2 August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5879F-45C0-4B97-85B5-8F70F712485D}" type="datetime3">
              <a:rPr lang="en-US" smtClean="0"/>
              <a:t>2 August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8F3F3-B92E-4F8B-9C94-166FFB59FEC7}" type="datetime3">
              <a:rPr lang="en-US" smtClean="0"/>
              <a:t>2 August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8DFF-88FF-4118-9373-D7B643A68425}" type="datetime3">
              <a:rPr lang="en-US" smtClean="0"/>
              <a:t>2 August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DA812-00DD-4560-9C87-208B64655523}" type="datetime3">
              <a:rPr lang="en-US" smtClean="0"/>
              <a:t>2 August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84868-AB89-48D9-B132-54243B162148}" type="datetime3">
              <a:rPr lang="en-US" smtClean="0"/>
              <a:t>2 August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duotone>
              <a:schemeClr val="bg2">
                <a:tint val="96000"/>
                <a:satMod val="130000"/>
                <a:lumMod val="50000"/>
              </a:schemeClr>
              <a:schemeClr val="bg2">
                <a:tint val="96000"/>
                <a:satMod val="114000"/>
                <a:lumMod val="114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1210857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980728"/>
            <a:ext cx="8723376" cy="664937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96115"/>
            <a:ext cx="8229600" cy="856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2FD6200-90D8-4E61-906F-7D42C1B3C633}" type="datetime3">
              <a:rPr lang="en-US" smtClean="0"/>
              <a:t>2 August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Nathaniel Shimoni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2045FB3-3133-4191-8039-53C035966AD8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://expertenough.com/2442/10000-hours-to-become-an-expert-infographi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psievert.github.io/LDAvis/reviews/vis/#topic=6&amp;lambda=0.6&amp;term=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ggle.com/interesting" TargetMode="External"/><Relationship Id="rId2" Type="http://schemas.openxmlformats.org/officeDocument/2006/relationships/hyperlink" Target="http://www.github.com/nathanie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mage-net.org/challenges/LSVRC/" TargetMode="External"/><Relationship Id="rId3" Type="http://schemas.openxmlformats.org/officeDocument/2006/relationships/hyperlink" Target="https://medium.com/@metjush/4-reasons-why-economists-make-great-data-scientists-and-why-no-one-tells-them-524478845ec2" TargetMode="External"/><Relationship Id="rId7" Type="http://schemas.openxmlformats.org/officeDocument/2006/relationships/hyperlink" Target="http://www.kdnuggets.com/" TargetMode="External"/><Relationship Id="rId2" Type="http://schemas.openxmlformats.org/officeDocument/2006/relationships/hyperlink" Target="https://www.coursera.org/learn/machine-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ursera.org/specializations/jhu-data-science" TargetMode="External"/><Relationship Id="rId5" Type="http://schemas.openxmlformats.org/officeDocument/2006/relationships/hyperlink" Target="https://www.youtube.com/watch?v=b99UVkWzYTQ" TargetMode="External"/><Relationship Id="rId4" Type="http://schemas.openxmlformats.org/officeDocument/2006/relationships/hyperlink" Target="https://www.youtube.com/watch?v=L7R4HUQ-eQ0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hyperlink" Target="http://thinkbigdata.in/best-known-machine-learning-algorithms-infographic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y3_Izuop2gY" TargetMode="External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5536" y="620688"/>
            <a:ext cx="6768752" cy="2376264"/>
          </a:xfrm>
        </p:spPr>
        <p:txBody>
          <a:bodyPr>
            <a:normAutofit/>
          </a:bodyPr>
          <a:lstStyle/>
          <a:p>
            <a:r>
              <a:rPr lang="en-US" sz="4800" dirty="0" smtClean="0"/>
              <a:t>Introduction to </a:t>
            </a:r>
            <a:br>
              <a:rPr lang="en-US" sz="4800" dirty="0" smtClean="0"/>
            </a:br>
            <a:r>
              <a:rPr lang="en-US" sz="4800" dirty="0" smtClean="0"/>
              <a:t>Machine Learning</a:t>
            </a:r>
            <a:br>
              <a:rPr lang="en-US" sz="4800" dirty="0" smtClean="0"/>
            </a:br>
            <a:r>
              <a:rPr lang="en-US" sz="4800" dirty="0" smtClean="0"/>
              <a:t>and data science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5736" y="4077072"/>
            <a:ext cx="6400800" cy="1473200"/>
          </a:xfrm>
        </p:spPr>
        <p:txBody>
          <a:bodyPr/>
          <a:lstStyle/>
          <a:p>
            <a:r>
              <a:rPr lang="en-US" dirty="0" smtClean="0"/>
              <a:t>Presentation to Strauss BI team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1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CBDDC-6A4D-4F07-8D42-033087880D50}" type="datetime3">
              <a:rPr lang="en-US" smtClean="0"/>
              <a:t>2 August 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9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27584" y="1229532"/>
            <a:ext cx="7804389" cy="903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Rule of thumb -&gt;  </a:t>
            </a:r>
            <a:r>
              <a:rPr lang="en-US" dirty="0" smtClean="0">
                <a:hlinkClick r:id="rId2"/>
              </a:rPr>
              <a:t>10,000 Hours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Which is roughly 7 years of progressive work 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long does it take to be expert?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10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696035"/>
            <a:ext cx="2414592" cy="1709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3" y="2751476"/>
            <a:ext cx="2304256" cy="1685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882" y="2636912"/>
            <a:ext cx="2122230" cy="1901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C0F33-09E1-48ED-BC4D-DECF25E38137}" type="datetime3">
              <a:rPr lang="en-US" smtClean="0"/>
              <a:t>2 August 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6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long does it take to be expert?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11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1520" y="1383159"/>
            <a:ext cx="8064896" cy="1109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</a:pPr>
            <a:r>
              <a:rPr lang="en-US" sz="2400" dirty="0">
                <a:solidFill>
                  <a:schemeClr val="tx2"/>
                </a:solidFill>
              </a:rPr>
              <a:t>But what if we could gain “experience in parallel”?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None/>
            </a:pPr>
            <a:r>
              <a:rPr lang="en-US" sz="2400" dirty="0" smtClean="0">
                <a:solidFill>
                  <a:schemeClr val="tx2"/>
                </a:solidFill>
              </a:rPr>
              <a:t>remember </a:t>
            </a:r>
            <a:r>
              <a:rPr lang="en-US" sz="2400" dirty="0">
                <a:solidFill>
                  <a:schemeClr val="tx2"/>
                </a:solidFill>
              </a:rPr>
              <a:t>those </a:t>
            </a:r>
            <a:r>
              <a:rPr lang="en-US" sz="2400" dirty="0" smtClean="0">
                <a:solidFill>
                  <a:schemeClr val="tx2"/>
                </a:solidFill>
              </a:rPr>
              <a:t>eyeball or whales </a:t>
            </a:r>
            <a:r>
              <a:rPr lang="en-US" sz="2400" dirty="0">
                <a:solidFill>
                  <a:schemeClr val="tx2"/>
                </a:solidFill>
              </a:rPr>
              <a:t>images</a:t>
            </a:r>
            <a:r>
              <a:rPr lang="en-US" sz="2400" dirty="0" smtClean="0">
                <a:solidFill>
                  <a:schemeClr val="tx2"/>
                </a:solidFill>
              </a:rPr>
              <a:t>?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13424" y="3136954"/>
            <a:ext cx="36487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+ Data + ML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51520" y="2661880"/>
            <a:ext cx="2141155" cy="1493282"/>
            <a:chOff x="251520" y="2483604"/>
            <a:chExt cx="2141155" cy="1493282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2852936"/>
              <a:ext cx="1971675" cy="1123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282802" y="2483604"/>
              <a:ext cx="21098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tx2"/>
                  </a:solidFill>
                </a:rPr>
                <a:t>Few weeks training</a:t>
              </a:r>
              <a:endParaRPr lang="en-US" b="1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267744" y="2517864"/>
            <a:ext cx="3242306" cy="1792178"/>
            <a:chOff x="2267744" y="2339588"/>
            <a:chExt cx="3242306" cy="1792178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2708920"/>
              <a:ext cx="2346684" cy="1422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2267744" y="2996952"/>
              <a:ext cx="43204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b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rPr>
                <a:t>+</a:t>
              </a:r>
              <a:endParaRPr lang="en-US" sz="48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771800" y="2339588"/>
              <a:ext cx="27382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tx2"/>
                  </a:solidFill>
                </a:rPr>
                <a:t>Home (gaming) hardware</a:t>
              </a:r>
              <a:endParaRPr lang="en-US" b="1" dirty="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597382" y="4255348"/>
            <a:ext cx="7813356" cy="12618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=</a:t>
            </a:r>
          </a:p>
          <a:p>
            <a:pPr algn="ctr"/>
            <a:r>
              <a:rPr lang="en-US" sz="3200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glow rad="88900">
                    <a:srgbClr val="FF0000">
                      <a:alpha val="25000"/>
                    </a:srgbClr>
                  </a:glow>
                </a:effectLst>
              </a:rPr>
              <a:t>Competitive accuracy to that of the experts</a:t>
            </a:r>
            <a:endParaRPr lang="en-US" sz="3200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glow rad="88900">
                  <a:srgbClr val="FF0000">
                    <a:alpha val="25000"/>
                  </a:srgbClr>
                </a:glow>
              </a:effectLst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187DB-C5E6-4E34-B7FB-5847B72CA50D}" type="datetime3">
              <a:rPr lang="en-US" smtClean="0"/>
              <a:t>2 August 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8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12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5270" y="2204864"/>
            <a:ext cx="6433171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Types of </a:t>
            </a:r>
          </a:p>
          <a:p>
            <a:pPr algn="ctr"/>
            <a:r>
              <a:rPr lang="en-US" sz="6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machine learning</a:t>
            </a:r>
            <a:endParaRPr lang="en-US" sz="6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F5BC9-9EAA-4DE7-974E-82F5395FEB91}" type="datetime3">
              <a:rPr lang="en-US" smtClean="0"/>
              <a:t>2 August 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6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9552" y="1052736"/>
            <a:ext cx="8280921" cy="5073427"/>
          </a:xfrm>
        </p:spPr>
        <p:txBody>
          <a:bodyPr/>
          <a:lstStyle/>
          <a:p>
            <a:r>
              <a:rPr lang="en-US" b="1" dirty="0" smtClean="0"/>
              <a:t>Supervised learning</a:t>
            </a:r>
          </a:p>
          <a:p>
            <a:pPr marL="301943" lvl="1" indent="0">
              <a:buNone/>
            </a:pPr>
            <a:r>
              <a:rPr lang="en-US" dirty="0" smtClean="0"/>
              <a:t>The data has labels = the target for past data is known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Learning 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23528" y="3923764"/>
            <a:ext cx="2971801" cy="2313548"/>
            <a:chOff x="323528" y="3923764"/>
            <a:chExt cx="2971801" cy="2313548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4270399"/>
              <a:ext cx="2971801" cy="1966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67544" y="3923764"/>
              <a:ext cx="28277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Iris dataset - classification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779912" y="3707740"/>
            <a:ext cx="5134832" cy="2529572"/>
            <a:chOff x="3779912" y="3707740"/>
            <a:chExt cx="5134832" cy="2529572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912" y="4149080"/>
              <a:ext cx="5134832" cy="2088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4007068" y="3707740"/>
              <a:ext cx="4680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Image-net dataset  large scale classification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8580" y="2112355"/>
            <a:ext cx="2975570" cy="1701703"/>
            <a:chOff x="398580" y="2112355"/>
            <a:chExt cx="2975570" cy="1701703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712" y="2425491"/>
              <a:ext cx="1394438" cy="1388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580" y="2425491"/>
              <a:ext cx="1388567" cy="1388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187624" y="2112355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Sales prediction</a:t>
              </a:r>
              <a:endParaRPr lang="en-US" dirty="0"/>
            </a:p>
          </p:txBody>
        </p:sp>
      </p:grp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3672-4032-4C56-9796-492BD8FE6406}" type="datetime3">
              <a:rPr lang="en-US" smtClean="0"/>
              <a:t>2 August 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7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95536" y="1052736"/>
            <a:ext cx="8280921" cy="147302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b="1" dirty="0" smtClean="0"/>
              <a:t>Unsupervised learning</a:t>
            </a:r>
          </a:p>
          <a:p>
            <a:pPr marL="301943" lvl="1" indent="0">
              <a:buNone/>
            </a:pPr>
            <a:r>
              <a:rPr lang="en-US" dirty="0" smtClean="0"/>
              <a:t>The idea is to extract insights about the data:</a:t>
            </a:r>
          </a:p>
          <a:p>
            <a:pPr marL="301943" lvl="1" indent="0">
              <a:lnSpc>
                <a:spcPct val="150000"/>
              </a:lnSpc>
              <a:buNone/>
            </a:pPr>
            <a:r>
              <a:rPr lang="en-US" dirty="0" smtClean="0"/>
              <a:t>(segmentation, common behavior, common features)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Learning 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492896"/>
            <a:ext cx="2653050" cy="1764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836676"/>
            <a:ext cx="4481457" cy="2841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69AE0-DF8F-4BED-9547-A0B0451EAACC}" type="datetime3">
              <a:rPr lang="en-US" smtClean="0"/>
              <a:t>2 August 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6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9552" y="1451917"/>
            <a:ext cx="8280921" cy="4857403"/>
          </a:xfrm>
        </p:spPr>
        <p:txBody>
          <a:bodyPr/>
          <a:lstStyle/>
          <a:p>
            <a:r>
              <a:rPr lang="en-US" b="1" dirty="0" smtClean="0"/>
              <a:t>Semi-supervised </a:t>
            </a:r>
            <a:r>
              <a:rPr lang="en-US" b="1" dirty="0" smtClean="0"/>
              <a:t>learning</a:t>
            </a:r>
          </a:p>
          <a:p>
            <a:pPr marL="301943" lvl="1" indent="0">
              <a:buNone/>
            </a:pPr>
            <a:r>
              <a:rPr lang="en-US" dirty="0" smtClean="0"/>
              <a:t>Hybrid approach: </a:t>
            </a:r>
          </a:p>
          <a:p>
            <a:pPr marL="301943" lvl="1" indent="0">
              <a:buNone/>
            </a:pPr>
            <a:r>
              <a:rPr lang="en-US" dirty="0" smtClean="0"/>
              <a:t>Since </a:t>
            </a:r>
            <a:r>
              <a:rPr lang="en-US" dirty="0" smtClean="0"/>
              <a:t>most of available data is unlabeled can we improve by using lots of unlabeled data with small amount of labeled 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Learning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8"/>
          <a:stretch/>
        </p:blipFill>
        <p:spPr bwMode="auto">
          <a:xfrm>
            <a:off x="1979712" y="3097103"/>
            <a:ext cx="4896544" cy="3140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6A5A3-A892-4366-9271-1D84F021BD0B}" type="datetime3">
              <a:rPr lang="en-US" smtClean="0"/>
              <a:t>2 August 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8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16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5270" y="2204864"/>
            <a:ext cx="6433171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Applications of </a:t>
            </a:r>
          </a:p>
          <a:p>
            <a:pPr algn="ctr"/>
            <a:r>
              <a:rPr lang="en-US" sz="6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machine learning</a:t>
            </a:r>
            <a:endParaRPr lang="en-US" sz="6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38D2F-89B1-4082-93B1-9EC98827900B}" type="datetime3">
              <a:rPr lang="en-US" smtClean="0"/>
              <a:t>2 August 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7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528" y="1772816"/>
            <a:ext cx="8640960" cy="4353347"/>
          </a:xfrm>
        </p:spPr>
        <p:txBody>
          <a:bodyPr>
            <a:normAutofit/>
          </a:bodyPr>
          <a:lstStyle/>
          <a:p>
            <a:r>
              <a:rPr lang="en-US" b="1" dirty="0" smtClean="0"/>
              <a:t>Classification models: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Classifying costumers (good/bad payers, satisfied/dissatisfied etc.)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Classifying </a:t>
            </a:r>
            <a:r>
              <a:rPr lang="en-US" dirty="0" smtClean="0"/>
              <a:t>transactions (fraud detection, spam/virus, sentiment)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applications of ML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18" y="3140968"/>
            <a:ext cx="1721150" cy="2022351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74285"/>
            <a:ext cx="2808312" cy="1982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60076"/>
            <a:ext cx="2977704" cy="1726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DC3E-D2F5-408E-A479-FAAF99CE9BAC}" type="datetime3">
              <a:rPr lang="en-US" smtClean="0"/>
              <a:t>2 August 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2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528" y="1268760"/>
            <a:ext cx="8640960" cy="48574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/>
              <a:t>Regression models:</a:t>
            </a:r>
            <a:endParaRPr lang="en-US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Sales planning (AOP, inventory planning, manning)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207" y="2924944"/>
            <a:ext cx="3192099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applications of ML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36"/>
          <a:stretch/>
        </p:blipFill>
        <p:spPr bwMode="auto">
          <a:xfrm>
            <a:off x="2915817" y="2924944"/>
            <a:ext cx="854326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31168" y="2924944"/>
            <a:ext cx="3604728" cy="2955440"/>
            <a:chOff x="31168" y="2924944"/>
            <a:chExt cx="3604728" cy="2955440"/>
          </a:xfrm>
        </p:grpSpPr>
        <p:sp>
          <p:nvSpPr>
            <p:cNvPr id="8" name="Cloud 7"/>
            <p:cNvSpPr/>
            <p:nvPr/>
          </p:nvSpPr>
          <p:spPr>
            <a:xfrm>
              <a:off x="611560" y="2924944"/>
              <a:ext cx="2232248" cy="1296144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</a:t>
              </a:r>
              <a:r>
                <a:rPr lang="en-US" dirty="0" smtClean="0"/>
                <a:t> need every man you can get me</a:t>
              </a:r>
              <a:endParaRPr lang="en-US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2771800" y="3550062"/>
              <a:ext cx="864096" cy="2016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68" y="3459496"/>
              <a:ext cx="2050584" cy="2420888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211960" y="2708920"/>
            <a:ext cx="4932040" cy="3445309"/>
            <a:chOff x="4211960" y="2708920"/>
            <a:chExt cx="4932040" cy="3445309"/>
          </a:xfrm>
        </p:grpSpPr>
        <p:sp>
          <p:nvSpPr>
            <p:cNvPr id="20" name="Cloud 19"/>
            <p:cNvSpPr/>
            <p:nvPr/>
          </p:nvSpPr>
          <p:spPr>
            <a:xfrm>
              <a:off x="6372200" y="2708920"/>
              <a:ext cx="2520280" cy="1682284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On a second thought I don’t need that many…</a:t>
              </a:r>
              <a:endParaRPr lang="en-US" dirty="0"/>
            </a:p>
          </p:txBody>
        </p:sp>
        <p:cxnSp>
          <p:nvCxnSpPr>
            <p:cNvPr id="21" name="Straight Arrow Connector 20"/>
            <p:cNvCxnSpPr>
              <a:endCxn id="20" idx="2"/>
            </p:cNvCxnSpPr>
            <p:nvPr/>
          </p:nvCxnSpPr>
          <p:spPr>
            <a:xfrm flipV="1">
              <a:off x="4211960" y="3550062"/>
              <a:ext cx="2168058" cy="120557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57848" y="3733341"/>
              <a:ext cx="1986152" cy="2420888"/>
            </a:xfrm>
            <a:prstGeom prst="rect">
              <a:avLst/>
            </a:prstGeom>
          </p:spPr>
        </p:pic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5813C-A6DA-4346-BA16-27063571D966}" type="datetime3">
              <a:rPr lang="en-US" smtClean="0"/>
              <a:t>2 August 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2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528" y="1772816"/>
            <a:ext cx="8640960" cy="435334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/>
              <a:t>Clustering models: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Dimensionality reduction (selection of most relevant attributes)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Compression (like zip files)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Categorization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Representation (like in text analytics)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301943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applications of ML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4932040" y="3473476"/>
            <a:ext cx="4004828" cy="1739898"/>
            <a:chOff x="3203848" y="2771636"/>
            <a:chExt cx="4004828" cy="1739898"/>
          </a:xfrm>
        </p:grpSpPr>
        <p:cxnSp>
          <p:nvCxnSpPr>
            <p:cNvPr id="8" name="Straight Arrow Connector 7"/>
            <p:cNvCxnSpPr/>
            <p:nvPr/>
          </p:nvCxnSpPr>
          <p:spPr>
            <a:xfrm flipV="1">
              <a:off x="3851920" y="3140968"/>
              <a:ext cx="1512168" cy="9361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4760404" y="3575430"/>
              <a:ext cx="1512168" cy="9361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203848" y="4077072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K</a:t>
              </a:r>
              <a:r>
                <a:rPr lang="en-US" dirty="0" smtClean="0"/>
                <a:t>ing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48436" y="2771636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Man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272572" y="3292809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Woman</a:t>
              </a:r>
              <a:endParaRPr 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141462" y="521990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Queen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68" y="4745322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King – Man + Woman = </a:t>
            </a:r>
            <a:r>
              <a:rPr lang="en-US" dirty="0" smtClean="0">
                <a:solidFill>
                  <a:srgbClr val="FF0000"/>
                </a:solidFill>
              </a:rPr>
              <a:t>Queen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D2CDC-9542-4A90-9704-4BEF9075AA14}" type="datetime3">
              <a:rPr lang="en-US" smtClean="0"/>
              <a:t>2 August 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9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Nathaniel Shimoni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a little bit about myself…</a:t>
            </a:r>
            <a:endParaRPr lang="en-US" dirty="0"/>
          </a:p>
        </p:txBody>
      </p:sp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67544" y="1484784"/>
            <a:ext cx="8424936" cy="3993307"/>
          </a:xfrm>
        </p:spPr>
        <p:txBody>
          <a:bodyPr>
            <a:normAutofit/>
          </a:bodyPr>
          <a:lstStyle/>
          <a:p>
            <a:r>
              <a:rPr lang="en-US" dirty="0" smtClean="0"/>
              <a:t>Married to </a:t>
            </a:r>
            <a:r>
              <a:rPr lang="en-US" dirty="0" err="1" smtClean="0"/>
              <a:t>Yonit</a:t>
            </a:r>
            <a:r>
              <a:rPr lang="en-US" dirty="0" smtClean="0"/>
              <a:t> &amp; father of 2 great daughters </a:t>
            </a:r>
            <a:r>
              <a:rPr lang="en-US" dirty="0" err="1" smtClean="0"/>
              <a:t>Yahav</a:t>
            </a:r>
            <a:r>
              <a:rPr lang="en-US" dirty="0" smtClean="0"/>
              <a:t> &amp; </a:t>
            </a:r>
            <a:r>
              <a:rPr lang="en-US" dirty="0" err="1" smtClean="0"/>
              <a:t>Arbel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983760"/>
            <a:ext cx="1627156" cy="2169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 descr="Description: Description: Description: תיאור: cid:image002.png@01CD83A2.CD1CF4E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010" y="2636869"/>
            <a:ext cx="946150" cy="37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Description: תיאור: תיאור: LOGO_E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807" y="2564904"/>
            <a:ext cx="659130" cy="44640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ontent Placeholder 1"/>
          <p:cNvSpPr txBox="1">
            <a:spLocks/>
          </p:cNvSpPr>
          <p:nvPr/>
        </p:nvSpPr>
        <p:spPr>
          <a:xfrm>
            <a:off x="475929" y="2204864"/>
            <a:ext cx="8424936" cy="3392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Forecasting manager @ Strauss-</a:t>
            </a:r>
            <a:r>
              <a:rPr lang="en-US" dirty="0" err="1" smtClean="0"/>
              <a:t>FritoLay</a:t>
            </a:r>
            <a:r>
              <a:rPr lang="en-US" dirty="0" smtClean="0"/>
              <a:t> 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I </a:t>
            </a:r>
            <a:r>
              <a:rPr lang="en-US" dirty="0"/>
              <a:t>work for Strauss-</a:t>
            </a:r>
            <a:r>
              <a:rPr lang="en-US" dirty="0" err="1"/>
              <a:t>FritoLay</a:t>
            </a:r>
            <a:r>
              <a:rPr lang="en-US" dirty="0"/>
              <a:t> for the last 8.5 years </a:t>
            </a:r>
          </a:p>
          <a:p>
            <a:pPr marL="0" indent="0">
              <a:buNone/>
            </a:pPr>
            <a:r>
              <a:rPr lang="en-US" dirty="0"/>
              <a:t>    (operations controller in my previous position)</a:t>
            </a:r>
          </a:p>
          <a:p>
            <a:endParaRPr lang="en-US" dirty="0" smtClean="0"/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453030" y="3933057"/>
            <a:ext cx="8424936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 smtClean="0"/>
              <a:t>I’m a data scientist @  Kaggle.com</a:t>
            </a:r>
          </a:p>
          <a:p>
            <a:pPr marL="0" indent="0">
              <a:buFont typeface="Symbol" pitchFamily="18" charset="2"/>
              <a:buNone/>
            </a:pPr>
            <a:r>
              <a:rPr lang="en-US" sz="1800" dirty="0" smtClean="0"/>
              <a:t>    (currently ranked 345 of over 585,000 competitors)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023" y="4077072"/>
            <a:ext cx="952547" cy="43204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868145" y="4365104"/>
            <a:ext cx="2506007" cy="792089"/>
            <a:chOff x="5868145" y="4365104"/>
            <a:chExt cx="2506007" cy="79208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891"/>
            <a:stretch/>
          </p:blipFill>
          <p:spPr bwMode="auto">
            <a:xfrm>
              <a:off x="5868145" y="4365104"/>
              <a:ext cx="1889122" cy="79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7268" y="4387363"/>
              <a:ext cx="616884" cy="769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06472-22D7-45E6-ADA3-E7832D0A14D1}" type="datetime3">
              <a:rPr lang="en-US" smtClean="0"/>
              <a:t>2 August 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9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4" grpId="0" uiExpand="1" build="p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528" y="1772816"/>
            <a:ext cx="8640960" cy="4353347"/>
          </a:xfrm>
        </p:spPr>
        <p:txBody>
          <a:bodyPr>
            <a:normAutofit/>
          </a:bodyPr>
          <a:lstStyle/>
          <a:p>
            <a:r>
              <a:rPr lang="en-US" b="1" dirty="0" smtClean="0"/>
              <a:t>Anomaly detection: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Detecting outliers / inliers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Detecting “strange” combinations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Alert base systems</a:t>
            </a:r>
          </a:p>
          <a:p>
            <a:pPr lvl="1"/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Nathaniel Shimoni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applications of ML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068" y="4329100"/>
            <a:ext cx="2232248" cy="2182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loud 6"/>
          <p:cNvSpPr/>
          <p:nvPr/>
        </p:nvSpPr>
        <p:spPr>
          <a:xfrm>
            <a:off x="6984268" y="3897052"/>
            <a:ext cx="2016224" cy="1224136"/>
          </a:xfrm>
          <a:prstGeom prst="cloud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30K$ on stickers ???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loud 9"/>
          <p:cNvSpPr/>
          <p:nvPr/>
        </p:nvSpPr>
        <p:spPr>
          <a:xfrm>
            <a:off x="3563888" y="3717032"/>
            <a:ext cx="2484276" cy="1224136"/>
          </a:xfrm>
          <a:prstGeom prst="cloud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Oh I used the wrong unit in the order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E01A6-EBFC-4A3D-9F26-800878CB2BE7}" type="datetime3">
              <a:rPr lang="en-US" smtClean="0"/>
              <a:t>2 August 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5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528" y="1268760"/>
            <a:ext cx="8640960" cy="485740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/>
              <a:t>Collaborative filtering:</a:t>
            </a:r>
            <a:endParaRPr lang="en-US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Recommender systems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Text autocompleting </a:t>
            </a:r>
          </a:p>
          <a:p>
            <a:pPr lvl="1"/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applications of ML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645024"/>
            <a:ext cx="1389289" cy="244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11560" y="2996952"/>
            <a:ext cx="23627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Users like you also watched: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43131" y="1486525"/>
            <a:ext cx="23627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To avoid Out Of Stock order at least 4 cases!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278" y="2193465"/>
            <a:ext cx="2866826" cy="166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77" b="72641"/>
          <a:stretch/>
        </p:blipFill>
        <p:spPr bwMode="auto">
          <a:xfrm>
            <a:off x="2483980" y="4127997"/>
            <a:ext cx="6552516" cy="1821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A5F8C-BBB0-4A70-B02E-7CF445EA4C23}" type="datetime3">
              <a:rPr lang="en-US" smtClean="0"/>
              <a:t>2 August 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87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stages of ML process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280607009"/>
              </p:ext>
            </p:extLst>
          </p:nvPr>
        </p:nvGraphicFramePr>
        <p:xfrm>
          <a:off x="251520" y="1340768"/>
          <a:ext cx="8640960" cy="115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637557185"/>
              </p:ext>
            </p:extLst>
          </p:nvPr>
        </p:nvGraphicFramePr>
        <p:xfrm>
          <a:off x="251520" y="2420888"/>
          <a:ext cx="8640960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E2321-AC35-468C-8104-6AFAA5B2AB54}" type="datetime3">
              <a:rPr lang="en-US" smtClean="0"/>
              <a:t>2 August 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4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94D20811-64E1-4B38-947A-DF71DA2CD8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>
                                            <p:graphicEl>
                                              <a:dgm id="{94D20811-64E1-4B38-947A-DF71DA2CD8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graphicEl>
                                              <a:dgm id="{94D20811-64E1-4B38-947A-DF71DA2CD8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>
                                            <p:graphicEl>
                                              <a:dgm id="{94D20811-64E1-4B38-947A-DF71DA2CD8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D0678523-ED34-402D-B2B7-2494794F63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>
                                            <p:graphicEl>
                                              <a:dgm id="{D0678523-ED34-402D-B2B7-2494794F63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>
                                            <p:graphicEl>
                                              <a:dgm id="{D0678523-ED34-402D-B2B7-2494794F63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>
                                            <p:graphicEl>
                                              <a:dgm id="{D0678523-ED34-402D-B2B7-2494794F63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82CBBE21-C0A7-4C33-8CC6-3E8274C414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>
                                            <p:graphicEl>
                                              <a:dgm id="{82CBBE21-C0A7-4C33-8CC6-3E8274C414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>
                                            <p:graphicEl>
                                              <a:dgm id="{82CBBE21-C0A7-4C33-8CC6-3E8274C414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>
                                            <p:graphicEl>
                                              <a:dgm id="{82CBBE21-C0A7-4C33-8CC6-3E8274C414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F3245CE-FD3C-4E00-B1F5-056B478818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>
                                            <p:graphicEl>
                                              <a:dgm id="{FF3245CE-FD3C-4E00-B1F5-056B478818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>
                                            <p:graphicEl>
                                              <a:dgm id="{FF3245CE-FD3C-4E00-B1F5-056B478818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>
                                            <p:graphicEl>
                                              <a:dgm id="{FF3245CE-FD3C-4E00-B1F5-056B478818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474BFE8A-C3F5-494C-A7D2-5479C52266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>
                                            <p:graphicEl>
                                              <a:dgm id="{474BFE8A-C3F5-494C-A7D2-5479C52266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>
                                            <p:graphicEl>
                                              <a:dgm id="{474BFE8A-C3F5-494C-A7D2-5479C52266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>
                                            <p:graphicEl>
                                              <a:dgm id="{474BFE8A-C3F5-494C-A7D2-5479C52266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0C84391C-D68F-4A95-969E-50E6D99993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>
                                            <p:graphicEl>
                                              <a:dgm id="{0C84391C-D68F-4A95-969E-50E6D99993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>
                                            <p:graphicEl>
                                              <a:dgm id="{0C84391C-D68F-4A95-969E-50E6D99993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>
                                            <p:graphicEl>
                                              <a:dgm id="{0C84391C-D68F-4A95-969E-50E6D99993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EFFB6810-D3F0-4A87-8F6C-DBE69428D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>
                                            <p:graphicEl>
                                              <a:dgm id="{EFFB6810-D3F0-4A87-8F6C-DBE69428D1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>
                                            <p:graphicEl>
                                              <a:dgm id="{EFFB6810-D3F0-4A87-8F6C-DBE69428D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>
                                            <p:graphicEl>
                                              <a:dgm id="{EFFB6810-D3F0-4A87-8F6C-DBE69428D1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53E5D206-1E30-4755-88DA-F654EB1F64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>
                                            <p:graphicEl>
                                              <a:dgm id="{53E5D206-1E30-4755-88DA-F654EB1F64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>
                                            <p:graphicEl>
                                              <a:dgm id="{53E5D206-1E30-4755-88DA-F654EB1F64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>
                                            <p:graphicEl>
                                              <a:dgm id="{53E5D206-1E30-4755-88DA-F654EB1F64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ABCABC87-6EA3-427D-BB46-34203E6002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4">
                                            <p:graphicEl>
                                              <a:dgm id="{ABCABC87-6EA3-427D-BB46-34203E6002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>
                                            <p:graphicEl>
                                              <a:dgm id="{ABCABC87-6EA3-427D-BB46-34203E6002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>
                                            <p:graphicEl>
                                              <a:dgm id="{ABCABC87-6EA3-427D-BB46-34203E6002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643B9863-1B5F-4001-9081-A50DCCFF8F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">
                                            <p:graphicEl>
                                              <a:dgm id="{643B9863-1B5F-4001-9081-A50DCCFF8F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>
                                            <p:graphicEl>
                                              <a:dgm id="{643B9863-1B5F-4001-9081-A50DCCFF8F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">
                                            <p:graphicEl>
                                              <a:dgm id="{643B9863-1B5F-4001-9081-A50DCCFF8F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8A028927-6C8C-475E-A1C9-D803901841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4">
                                            <p:graphicEl>
                                              <a:dgm id="{8A028927-6C8C-475E-A1C9-D803901841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4">
                                            <p:graphicEl>
                                              <a:dgm id="{8A028927-6C8C-475E-A1C9-D803901841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4">
                                            <p:graphicEl>
                                              <a:dgm id="{8A028927-6C8C-475E-A1C9-D803901841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14" grpId="0" uiExpand="1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23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to split?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929" y="1535050"/>
            <a:ext cx="421957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32945" y="1700808"/>
            <a:ext cx="1965771" cy="187220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Well…</a:t>
            </a:r>
          </a:p>
          <a:p>
            <a:pPr algn="ctr"/>
            <a:r>
              <a:rPr lang="en-US" dirty="0" smtClean="0"/>
              <a:t>If you tell me what has happened –</a:t>
            </a:r>
          </a:p>
          <a:p>
            <a:pPr algn="ctr"/>
            <a:r>
              <a:rPr lang="en-US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 can definably predict it !</a:t>
            </a:r>
            <a:endParaRPr lang="en-US" dirty="0"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88477" y="1268760"/>
            <a:ext cx="2730156" cy="792088"/>
            <a:chOff x="188477" y="1268760"/>
            <a:chExt cx="2730156" cy="792088"/>
          </a:xfrm>
        </p:grpSpPr>
        <p:sp>
          <p:nvSpPr>
            <p:cNvPr id="8" name="Rectangle 7"/>
            <p:cNvSpPr/>
            <p:nvPr/>
          </p:nvSpPr>
          <p:spPr>
            <a:xfrm>
              <a:off x="1838513" y="1268760"/>
              <a:ext cx="1080120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train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477" y="1367663"/>
              <a:ext cx="1008112" cy="5847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Input data</a:t>
              </a:r>
              <a:endParaRPr lang="en-US" sz="1600" b="1" dirty="0"/>
            </a:p>
          </p:txBody>
        </p:sp>
        <p:cxnSp>
          <p:nvCxnSpPr>
            <p:cNvPr id="13" name="Straight Arrow Connector 12"/>
            <p:cNvCxnSpPr>
              <a:stCxn id="11" idx="3"/>
              <a:endCxn id="8" idx="1"/>
            </p:cNvCxnSpPr>
            <p:nvPr/>
          </p:nvCxnSpPr>
          <p:spPr>
            <a:xfrm>
              <a:off x="1196589" y="1660051"/>
              <a:ext cx="641924" cy="475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2918633" y="1341639"/>
            <a:ext cx="1797383" cy="646331"/>
            <a:chOff x="2918633" y="1341639"/>
            <a:chExt cx="1797383" cy="646331"/>
          </a:xfrm>
        </p:grpSpPr>
        <p:cxnSp>
          <p:nvCxnSpPr>
            <p:cNvPr id="17" name="Straight Arrow Connector 16"/>
            <p:cNvCxnSpPr>
              <a:endCxn id="18" idx="1"/>
            </p:cNvCxnSpPr>
            <p:nvPr/>
          </p:nvCxnSpPr>
          <p:spPr>
            <a:xfrm>
              <a:off x="2918633" y="1664804"/>
              <a:ext cx="717263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635896" y="1341639"/>
              <a:ext cx="108012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Trained</a:t>
              </a:r>
            </a:p>
            <a:p>
              <a:pPr algn="ctr"/>
              <a:r>
                <a:rPr lang="en-US" dirty="0" smtClean="0"/>
                <a:t>Model(s)</a:t>
              </a:r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07504" y="2375663"/>
            <a:ext cx="2811129" cy="1323439"/>
            <a:chOff x="107504" y="2375663"/>
            <a:chExt cx="2811129" cy="1323439"/>
          </a:xfrm>
        </p:grpSpPr>
        <p:sp>
          <p:nvSpPr>
            <p:cNvPr id="9" name="Rectangle 8"/>
            <p:cNvSpPr/>
            <p:nvPr/>
          </p:nvSpPr>
          <p:spPr>
            <a:xfrm>
              <a:off x="1838513" y="2636912"/>
              <a:ext cx="1080120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validate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7504" y="2375663"/>
              <a:ext cx="1152128" cy="13234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Trained</a:t>
              </a:r>
            </a:p>
            <a:p>
              <a:pPr algn="ctr"/>
              <a:r>
                <a:rPr lang="en-US" sz="1600" b="1" dirty="0" smtClean="0"/>
                <a:t>Model(s)</a:t>
              </a:r>
            </a:p>
            <a:p>
              <a:pPr algn="ctr"/>
              <a:r>
                <a:rPr lang="en-US" sz="1600" b="1" dirty="0" smtClean="0"/>
                <a:t>+</a:t>
              </a:r>
            </a:p>
            <a:p>
              <a:pPr algn="ctr"/>
              <a:r>
                <a:rPr lang="en-US" sz="1600" b="1" dirty="0" smtClean="0"/>
                <a:t>Validation data</a:t>
              </a:r>
              <a:endParaRPr lang="en-US" sz="1600" b="1" dirty="0"/>
            </a:p>
          </p:txBody>
        </p:sp>
        <p:cxnSp>
          <p:nvCxnSpPr>
            <p:cNvPr id="27" name="Straight Arrow Connector 26"/>
            <p:cNvCxnSpPr>
              <a:stCxn id="21" idx="3"/>
              <a:endCxn id="9" idx="1"/>
            </p:cNvCxnSpPr>
            <p:nvPr/>
          </p:nvCxnSpPr>
          <p:spPr>
            <a:xfrm flipV="1">
              <a:off x="1259632" y="3032956"/>
              <a:ext cx="578881" cy="442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2918633" y="2434149"/>
            <a:ext cx="1869391" cy="1200329"/>
            <a:chOff x="2918633" y="2434149"/>
            <a:chExt cx="1869391" cy="1200329"/>
          </a:xfrm>
        </p:grpSpPr>
        <p:sp>
          <p:nvSpPr>
            <p:cNvPr id="19" name="TextBox 18"/>
            <p:cNvSpPr txBox="1"/>
            <p:nvPr/>
          </p:nvSpPr>
          <p:spPr>
            <a:xfrm>
              <a:off x="3316085" y="2434149"/>
              <a:ext cx="1471939" cy="12003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Tuned parameters</a:t>
              </a:r>
            </a:p>
            <a:p>
              <a:pPr algn="ctr"/>
              <a:r>
                <a:rPr lang="en-US" dirty="0" smtClean="0"/>
                <a:t>And model performance</a:t>
              </a:r>
              <a:endParaRPr lang="en-US" dirty="0"/>
            </a:p>
          </p:txBody>
        </p:sp>
        <p:cxnSp>
          <p:nvCxnSpPr>
            <p:cNvPr id="32" name="Straight Arrow Connector 31"/>
            <p:cNvCxnSpPr>
              <a:stCxn id="9" idx="3"/>
              <a:endCxn id="19" idx="1"/>
            </p:cNvCxnSpPr>
            <p:nvPr/>
          </p:nvCxnSpPr>
          <p:spPr>
            <a:xfrm>
              <a:off x="2918633" y="3032956"/>
              <a:ext cx="397452" cy="135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107504" y="4007966"/>
            <a:ext cx="2792583" cy="1077218"/>
            <a:chOff x="107504" y="4007966"/>
            <a:chExt cx="2792583" cy="1077218"/>
          </a:xfrm>
        </p:grpSpPr>
        <p:sp>
          <p:nvSpPr>
            <p:cNvPr id="10" name="Rectangle 9"/>
            <p:cNvSpPr/>
            <p:nvPr/>
          </p:nvSpPr>
          <p:spPr>
            <a:xfrm>
              <a:off x="1819967" y="4149080"/>
              <a:ext cx="1080120" cy="792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test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7504" y="4007966"/>
              <a:ext cx="1152128" cy="107721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tuned</a:t>
              </a:r>
            </a:p>
            <a:p>
              <a:pPr algn="ctr"/>
              <a:r>
                <a:rPr lang="en-US" sz="1600" b="1" dirty="0" smtClean="0"/>
                <a:t>Model(s)</a:t>
              </a:r>
            </a:p>
            <a:p>
              <a:pPr algn="ctr"/>
              <a:r>
                <a:rPr lang="en-US" sz="1600" b="1" dirty="0" smtClean="0"/>
                <a:t>+</a:t>
              </a:r>
            </a:p>
            <a:p>
              <a:pPr algn="ctr"/>
              <a:r>
                <a:rPr lang="en-US" sz="1600" b="1" dirty="0" smtClean="0"/>
                <a:t>Test data</a:t>
              </a:r>
              <a:endParaRPr lang="en-US" sz="1600" b="1" dirty="0"/>
            </a:p>
          </p:txBody>
        </p:sp>
        <p:cxnSp>
          <p:nvCxnSpPr>
            <p:cNvPr id="35" name="Straight Arrow Connector 34"/>
            <p:cNvCxnSpPr>
              <a:stCxn id="22" idx="3"/>
              <a:endCxn id="10" idx="1"/>
            </p:cNvCxnSpPr>
            <p:nvPr/>
          </p:nvCxnSpPr>
          <p:spPr>
            <a:xfrm flipV="1">
              <a:off x="1259632" y="4545124"/>
              <a:ext cx="560335" cy="14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2900087" y="4089846"/>
            <a:ext cx="1815929" cy="923330"/>
            <a:chOff x="2900087" y="4089846"/>
            <a:chExt cx="1815929" cy="923330"/>
          </a:xfrm>
        </p:grpSpPr>
        <p:sp>
          <p:nvSpPr>
            <p:cNvPr id="23" name="TextBox 22"/>
            <p:cNvSpPr txBox="1"/>
            <p:nvPr/>
          </p:nvSpPr>
          <p:spPr>
            <a:xfrm>
              <a:off x="3244077" y="4089846"/>
              <a:ext cx="1471939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Well performing model(s)</a:t>
              </a:r>
              <a:endParaRPr lang="en-US" dirty="0"/>
            </a:p>
          </p:txBody>
        </p:sp>
        <p:cxnSp>
          <p:nvCxnSpPr>
            <p:cNvPr id="38" name="Straight Arrow Connector 37"/>
            <p:cNvCxnSpPr>
              <a:stCxn id="10" idx="3"/>
              <a:endCxn id="23" idx="1"/>
            </p:cNvCxnSpPr>
            <p:nvPr/>
          </p:nvCxnSpPr>
          <p:spPr>
            <a:xfrm>
              <a:off x="2900087" y="4545124"/>
              <a:ext cx="343990" cy="63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77" y="1377150"/>
            <a:ext cx="4688842" cy="2915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421CB-3088-4B8A-A800-9F3A51FABB2D}" type="datetime3">
              <a:rPr lang="en-US" smtClean="0"/>
              <a:t>2 August 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5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24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905354" y="1982450"/>
            <a:ext cx="569098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Questions ?</a:t>
            </a:r>
            <a:endParaRPr lang="en-US" sz="88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D263C-3E2C-40DB-A265-50ECDB8074B4}" type="datetime3">
              <a:rPr lang="en-US" smtClean="0"/>
              <a:t>2 August 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9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699792" y="1700808"/>
            <a:ext cx="380264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Thank you </a:t>
            </a:r>
          </a:p>
          <a:p>
            <a:pPr algn="ctr"/>
            <a:r>
              <a:rPr lang="en-US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for listening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4B8F3-E4E0-47C0-A7B4-84C0F03CCE97}" type="datetime3">
              <a:rPr lang="en-US" smtClean="0"/>
              <a:t>3 August 2016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79812" y="4509120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/>
              </a:rPr>
              <a:t>www.Github.com/nathanie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www.kaggle.com/interesting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9466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484784"/>
            <a:ext cx="7408333" cy="4641379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Machine learning – Coursera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3"/>
              </a:rPr>
              <a:t>Why economists make great data scientists?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Python </a:t>
            </a:r>
            <a:r>
              <a:rPr lang="en-US" dirty="0" err="1" smtClean="0">
                <a:hlinkClick r:id="rId4"/>
              </a:rPr>
              <a:t>Scikit</a:t>
            </a:r>
            <a:r>
              <a:rPr lang="en-US" dirty="0" smtClean="0">
                <a:hlinkClick r:id="rId4"/>
              </a:rPr>
              <a:t>-learn introduction</a:t>
            </a:r>
            <a:r>
              <a:rPr lang="en-US" dirty="0" smtClean="0"/>
              <a:t> – hands-on 3h lecture</a:t>
            </a:r>
          </a:p>
          <a:p>
            <a:r>
              <a:rPr lang="en-US" dirty="0" smtClean="0">
                <a:hlinkClick r:id="rId5"/>
              </a:rPr>
              <a:t>Deep learning simplified YouTube channel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Data-science track Coursera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www.kaggle.com</a:t>
            </a:r>
          </a:p>
          <a:p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://www.kdnuggets.com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r>
              <a:rPr lang="en-US" dirty="0">
                <a:hlinkClick r:id="rId8"/>
              </a:rPr>
              <a:t>http://www.image-net.org/challenges/LSVRC</a:t>
            </a:r>
            <a:r>
              <a:rPr lang="en-US" dirty="0" smtClean="0">
                <a:hlinkClick r:id="rId8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Further reading &amp; additional material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B4AB-D0AF-405E-819D-3DDE30C851E8}" type="datetime3">
              <a:rPr lang="en-US" smtClean="0"/>
              <a:t>2 August 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3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27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common algorithms in ML</a:t>
            </a:r>
            <a:endParaRPr lang="en-US" dirty="0"/>
          </a:p>
        </p:txBody>
      </p:sp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634"/>
          <a:stretch/>
        </p:blipFill>
        <p:spPr>
          <a:xfrm>
            <a:off x="35496" y="1262864"/>
            <a:ext cx="4594912" cy="4846182"/>
          </a:xfrm>
          <a:prstGeom prst="rect">
            <a:avLst/>
          </a:prstGeom>
        </p:spPr>
      </p:pic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71" b="-20802"/>
          <a:stretch/>
        </p:blipFill>
        <p:spPr>
          <a:xfrm>
            <a:off x="4572000" y="2845288"/>
            <a:ext cx="4551767" cy="49762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9CF8C-AED4-4738-AEC3-8D4E80887EBB}" type="datetime3">
              <a:rPr lang="en-US" smtClean="0"/>
              <a:t>2 August 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41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340768"/>
            <a:ext cx="7408333" cy="4785395"/>
          </a:xfrm>
        </p:spPr>
        <p:txBody>
          <a:bodyPr/>
          <a:lstStyle/>
          <a:p>
            <a:r>
              <a:rPr lang="en-US" dirty="0" smtClean="0"/>
              <a:t>Kaggle.com is the biggest online community for data science competitions &amp; sharing worldwide </a:t>
            </a:r>
          </a:p>
          <a:p>
            <a:r>
              <a:rPr lang="en-US" dirty="0" smtClean="0"/>
              <a:t>It deals with ability to answer business questions through data: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 little more about that </a:t>
            </a:r>
            <a:r>
              <a:rPr lang="en-US" sz="3600" dirty="0" err="1" smtClean="0"/>
              <a:t>Kaggle</a:t>
            </a:r>
            <a:r>
              <a:rPr lang="en-US" sz="3600" dirty="0" smtClean="0"/>
              <a:t> thing…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60648"/>
            <a:ext cx="1440160" cy="6532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599" y="1353804"/>
            <a:ext cx="952547" cy="432048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12744" y="3146360"/>
            <a:ext cx="3195160" cy="1925243"/>
            <a:chOff x="512744" y="3146360"/>
            <a:chExt cx="3195160" cy="1925243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744" y="3146360"/>
              <a:ext cx="2952820" cy="624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744" y="3847786"/>
              <a:ext cx="2418984" cy="613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7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744" y="4515658"/>
              <a:ext cx="3195160" cy="5559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31437-B7F7-4DBC-B4A9-23A32978F69C}" type="datetime3">
              <a:rPr lang="en-US" smtClean="0"/>
              <a:t>2 August 2016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779912" y="3140968"/>
            <a:ext cx="2655644" cy="2677784"/>
            <a:chOff x="3888630" y="3124233"/>
            <a:chExt cx="2655644" cy="2677784"/>
          </a:xfrm>
        </p:grpSpPr>
        <p:pic>
          <p:nvPicPr>
            <p:cNvPr id="3075" name="Picture 3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3124233"/>
              <a:ext cx="2333531" cy="550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3928" y="3763823"/>
              <a:ext cx="2229521" cy="601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6015" y="5146835"/>
              <a:ext cx="2628259" cy="655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630" y="4434008"/>
              <a:ext cx="2569134" cy="627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6544274" y="3159658"/>
            <a:ext cx="2420214" cy="1881984"/>
            <a:chOff x="6544274" y="3090310"/>
            <a:chExt cx="2420214" cy="1881984"/>
          </a:xfrm>
        </p:grpSpPr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4274" y="3745146"/>
              <a:ext cx="2277637" cy="572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5218" y="3090310"/>
              <a:ext cx="2194873" cy="563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0284" y="4379854"/>
              <a:ext cx="2404204" cy="592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951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did I get here?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412776"/>
            <a:ext cx="3352800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872067" y="1340768"/>
            <a:ext cx="4564029" cy="4785395"/>
          </a:xfrm>
        </p:spPr>
        <p:txBody>
          <a:bodyPr/>
          <a:lstStyle/>
          <a:p>
            <a:r>
              <a:rPr lang="en-US" dirty="0" smtClean="0"/>
              <a:t>Daily driving 230km I searched for prolific way to pass time</a:t>
            </a:r>
          </a:p>
          <a:p>
            <a:r>
              <a:rPr lang="en-US" dirty="0" smtClean="0"/>
              <a:t>Began listening to lectures along the way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>
              <a:lnSpc>
                <a:spcPct val="150000"/>
              </a:lnSpc>
            </a:pPr>
            <a:endParaRPr lang="en-US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12976"/>
            <a:ext cx="797271" cy="8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31" y="4280210"/>
            <a:ext cx="2048445" cy="468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212976"/>
            <a:ext cx="1110268" cy="859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013" y="3336788"/>
            <a:ext cx="1567076" cy="568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ontent Placeholder 1"/>
          <p:cNvSpPr txBox="1">
            <a:spLocks/>
          </p:cNvSpPr>
          <p:nvPr/>
        </p:nvSpPr>
        <p:spPr>
          <a:xfrm>
            <a:off x="872067" y="4899917"/>
            <a:ext cx="4564029" cy="1193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263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55663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430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Symbol" pitchFamily="18" charset="2"/>
              <a:buChar char="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42316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743200" indent="-228600" algn="l" defTabSz="914400" rtl="0" eaLnBrk="1" latinLnBrk="0" hangingPunct="1">
              <a:spcBef>
                <a:spcPts val="384"/>
              </a:spcBef>
              <a:buClr>
                <a:schemeClr val="accent1"/>
              </a:buClr>
              <a:buFont typeface="Symbol" pitchFamily="18" charset="2"/>
              <a:buChar char="*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Got fascinated by </a:t>
            </a:r>
            <a:r>
              <a:rPr lang="en-US" dirty="0" smtClean="0"/>
              <a:t>Data Science </a:t>
            </a:r>
            <a:r>
              <a:rPr lang="en-US" dirty="0"/>
              <a:t>courses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C378E-3339-491F-985F-F2EB8664065E}" type="datetime3">
              <a:rPr lang="en-US" smtClean="0"/>
              <a:t>2 August 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8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01" y="1052736"/>
            <a:ext cx="6280759" cy="534351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Sometimes what I’m doing seems odd </a:t>
            </a:r>
            <a:endParaRPr lang="en-US" sz="3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AD6D8-F362-4417-8824-B937DD4B9565}" type="datetime3">
              <a:rPr lang="en-US" smtClean="0"/>
              <a:t>2 August 2016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01" y="1115111"/>
            <a:ext cx="6280759" cy="505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5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1772816"/>
            <a:ext cx="7408333" cy="3960440"/>
          </a:xfrm>
        </p:spPr>
        <p:txBody>
          <a:bodyPr>
            <a:normAutofit/>
          </a:bodyPr>
          <a:lstStyle/>
          <a:p>
            <a:r>
              <a:rPr lang="en-US" dirty="0" smtClean="0"/>
              <a:t>Who </a:t>
            </a:r>
            <a:r>
              <a:rPr lang="en-US" dirty="0" smtClean="0">
                <a:solidFill>
                  <a:srgbClr val="FF0000"/>
                </a:solidFill>
              </a:rPr>
              <a:t>heard</a:t>
            </a:r>
            <a:r>
              <a:rPr lang="en-US" dirty="0" smtClean="0"/>
              <a:t> of machine learning before?</a:t>
            </a:r>
          </a:p>
          <a:p>
            <a:endParaRPr lang="en-US" dirty="0"/>
          </a:p>
          <a:p>
            <a:r>
              <a:rPr lang="en-US" dirty="0" smtClean="0"/>
              <a:t>Who </a:t>
            </a:r>
            <a:r>
              <a:rPr lang="en-US" dirty="0" smtClean="0">
                <a:solidFill>
                  <a:srgbClr val="FF0000"/>
                </a:solidFill>
              </a:rPr>
              <a:t>implemented</a:t>
            </a:r>
            <a:r>
              <a:rPr lang="en-US" dirty="0" smtClean="0"/>
              <a:t> machine learning before?</a:t>
            </a:r>
          </a:p>
          <a:p>
            <a:endParaRPr lang="en-US" dirty="0"/>
          </a:p>
          <a:p>
            <a:r>
              <a:rPr lang="en-US" dirty="0" smtClean="0"/>
              <a:t>Who </a:t>
            </a:r>
            <a:r>
              <a:rPr lang="en-US" dirty="0" smtClean="0">
                <a:solidFill>
                  <a:srgbClr val="FF0000"/>
                </a:solidFill>
              </a:rPr>
              <a:t>used</a:t>
            </a:r>
            <a:r>
              <a:rPr lang="en-US" dirty="0" smtClean="0"/>
              <a:t> machine learning before? 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3200" dirty="0" smtClean="0"/>
              <a:t>As we will see,  we all use machine learning algorithms every day !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6</a:t>
            </a:fld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8FBC29-6311-4714-B514-0119BD920634}" type="datetime3">
              <a:rPr lang="en-US" smtClean="0"/>
              <a:t>2 August 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4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5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2242933"/>
            <a:ext cx="1024136" cy="1402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3568" y="1850512"/>
            <a:ext cx="7992887" cy="3450696"/>
          </a:xfrm>
        </p:spPr>
        <p:txBody>
          <a:bodyPr/>
          <a:lstStyle/>
          <a:p>
            <a:r>
              <a:rPr lang="en-US" dirty="0"/>
              <a:t>Learning is any process </a:t>
            </a:r>
            <a:r>
              <a:rPr lang="en-US" dirty="0" smtClean="0"/>
              <a:t>of improving </a:t>
            </a:r>
            <a:r>
              <a:rPr lang="en-US" dirty="0"/>
              <a:t>performance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  by experience </a:t>
            </a:r>
            <a:r>
              <a:rPr lang="en-US" sz="1400" dirty="0" smtClean="0"/>
              <a:t>(</a:t>
            </a:r>
            <a:r>
              <a:rPr lang="en-US" sz="1400" dirty="0"/>
              <a:t>Herbert Alexander </a:t>
            </a:r>
            <a:r>
              <a:rPr lang="en-US" sz="1400" dirty="0" smtClean="0"/>
              <a:t>Simon)</a:t>
            </a:r>
            <a:r>
              <a:rPr lang="en-US" sz="1200" dirty="0" smtClean="0"/>
              <a:t>.</a:t>
            </a:r>
          </a:p>
          <a:p>
            <a:endParaRPr lang="en-US" sz="1200" dirty="0" smtClean="0"/>
          </a:p>
          <a:p>
            <a:r>
              <a:rPr lang="en-US" dirty="0"/>
              <a:t>Machine Learning </a:t>
            </a:r>
            <a:r>
              <a:rPr lang="en-US" dirty="0" smtClean="0"/>
              <a:t> -&gt;  computer </a:t>
            </a:r>
            <a:r>
              <a:rPr lang="en-US" dirty="0"/>
              <a:t>programs that automatically improve their performance through </a:t>
            </a:r>
            <a:r>
              <a:rPr lang="en-US" dirty="0" smtClean="0"/>
              <a:t>experience </a:t>
            </a:r>
            <a:r>
              <a:rPr lang="en-US" sz="1400" dirty="0" smtClean="0"/>
              <a:t>(data / user interaction)</a:t>
            </a:r>
          </a:p>
          <a:p>
            <a:endParaRPr lang="en-US" sz="1400" dirty="0"/>
          </a:p>
          <a:p>
            <a:r>
              <a:rPr lang="en-US" dirty="0" smtClean="0"/>
              <a:t>Machine learning is a sub field within Artificial Intelligence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7</a:t>
            </a:fld>
            <a:endParaRPr lang="en-US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5EB76-07D0-4F70-8DF2-AF904E0EA312}" type="datetime3">
              <a:rPr lang="en-US" smtClean="0"/>
              <a:t>2 August 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5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9708" y="2967335"/>
            <a:ext cx="740459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Why do we need it ?</a:t>
            </a:r>
            <a:endParaRPr lang="en-US" sz="6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F3176-E663-4CC8-A35C-C66792F12F57}" type="datetime3">
              <a:rPr lang="en-US" smtClean="0"/>
              <a:t>2 August 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Nathaniel Shimoni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5FB3-3133-4191-8039-53C035966AD8}" type="slidenum">
              <a:rPr lang="en-US" smtClean="0"/>
              <a:t>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31640" y="2348587"/>
            <a:ext cx="6752169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Machine learning </a:t>
            </a:r>
          </a:p>
          <a:p>
            <a:pPr algn="ctr"/>
            <a:r>
              <a:rPr lang="en-US" sz="6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benefits</a:t>
            </a:r>
            <a:endParaRPr lang="en-US" sz="6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0676" y="5118574"/>
            <a:ext cx="309572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Response time</a:t>
            </a:r>
            <a:endParaRPr lang="en-US" sz="3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3528" y="1363080"/>
            <a:ext cx="232146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availability</a:t>
            </a:r>
            <a:endParaRPr lang="en-US" sz="3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38897" y="1702256"/>
            <a:ext cx="220124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Scalability</a:t>
            </a:r>
            <a:endParaRPr lang="en-US" sz="3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42172" y="4040197"/>
            <a:ext cx="190629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accuracy</a:t>
            </a:r>
            <a:endParaRPr lang="en-US" sz="3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27204" y="1485244"/>
            <a:ext cx="308610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Cost efficiency</a:t>
            </a:r>
            <a:endParaRPr lang="en-US" sz="3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59632" y="4869160"/>
            <a:ext cx="249299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consistency</a:t>
            </a:r>
            <a:endParaRPr lang="en-US" sz="3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1738" y="3821765"/>
            <a:ext cx="241604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Less biased</a:t>
            </a:r>
            <a:endParaRPr lang="en-US" sz="3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96E096-C023-468E-B402-98C18587893A}" type="datetime3">
              <a:rPr lang="en-US" smtClean="0"/>
              <a:t>2 August 2016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8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6584</TotalTime>
  <Words>890</Words>
  <Application>Microsoft Office PowerPoint</Application>
  <PresentationFormat>On-screen Show (4:3)</PresentationFormat>
  <Paragraphs>302</Paragraphs>
  <Slides>27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Waveform</vt:lpstr>
      <vt:lpstr>Introduction to  Machine Learning and data science</vt:lpstr>
      <vt:lpstr>First a little bit about myself…</vt:lpstr>
      <vt:lpstr>A little more about that Kaggle thing…</vt:lpstr>
      <vt:lpstr>How did I get here?</vt:lpstr>
      <vt:lpstr>Sometimes what I’m doing seems odd </vt:lpstr>
      <vt:lpstr>Machine learning</vt:lpstr>
      <vt:lpstr>What is Machine learning?</vt:lpstr>
      <vt:lpstr>PowerPoint Presentation</vt:lpstr>
      <vt:lpstr>PowerPoint Presentation</vt:lpstr>
      <vt:lpstr>How long does it take to be expert?</vt:lpstr>
      <vt:lpstr>How long does it take to be expert?</vt:lpstr>
      <vt:lpstr>PowerPoint Presentation</vt:lpstr>
      <vt:lpstr>Types of Learning </vt:lpstr>
      <vt:lpstr>Types of Learning </vt:lpstr>
      <vt:lpstr>Types of Learning </vt:lpstr>
      <vt:lpstr>PowerPoint Presentation</vt:lpstr>
      <vt:lpstr>Example applications of ML</vt:lpstr>
      <vt:lpstr>Example applications of ML</vt:lpstr>
      <vt:lpstr>Example applications of ML</vt:lpstr>
      <vt:lpstr>Example applications of ML</vt:lpstr>
      <vt:lpstr>Example applications of ML</vt:lpstr>
      <vt:lpstr>Basic stages of ML process</vt:lpstr>
      <vt:lpstr>Why do we need to split?</vt:lpstr>
      <vt:lpstr>PowerPoint Presentation</vt:lpstr>
      <vt:lpstr>PowerPoint Presentation</vt:lpstr>
      <vt:lpstr>Further reading &amp; additional material</vt:lpstr>
      <vt:lpstr>Most common algorithms in ML</vt:lpstr>
    </vt:vector>
  </TitlesOfParts>
  <Company>Strauss-Group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nathaniels</dc:creator>
  <cp:lastModifiedBy>nathaniels</cp:lastModifiedBy>
  <cp:revision>97</cp:revision>
  <dcterms:created xsi:type="dcterms:W3CDTF">2016-07-07T06:06:30Z</dcterms:created>
  <dcterms:modified xsi:type="dcterms:W3CDTF">2016-08-02T22:37:37Z</dcterms:modified>
</cp:coreProperties>
</file>